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2"/>
  </p:notesMasterIdLst>
  <p:sldIdLst>
    <p:sldId id="256" r:id="rId2"/>
    <p:sldId id="257" r:id="rId3"/>
    <p:sldId id="258" r:id="rId4"/>
    <p:sldId id="259" r:id="rId5"/>
    <p:sldId id="260" r:id="rId6"/>
    <p:sldId id="261" r:id="rId7"/>
    <p:sldId id="262" r:id="rId8"/>
    <p:sldId id="265" r:id="rId9"/>
    <p:sldId id="266" r:id="rId10"/>
    <p:sldId id="267" r:id="rId11"/>
    <p:sldId id="288" r:id="rId12"/>
    <p:sldId id="289" r:id="rId13"/>
    <p:sldId id="290" r:id="rId14"/>
    <p:sldId id="300" r:id="rId15"/>
    <p:sldId id="292" r:id="rId16"/>
    <p:sldId id="291" r:id="rId17"/>
    <p:sldId id="293" r:id="rId18"/>
    <p:sldId id="294" r:id="rId19"/>
    <p:sldId id="286" r:id="rId20"/>
    <p:sldId id="275" r:id="rId21"/>
    <p:sldId id="282" r:id="rId22"/>
    <p:sldId id="295" r:id="rId23"/>
    <p:sldId id="296" r:id="rId24"/>
    <p:sldId id="297" r:id="rId25"/>
    <p:sldId id="298" r:id="rId26"/>
    <p:sldId id="278" r:id="rId27"/>
    <p:sldId id="299" r:id="rId28"/>
    <p:sldId id="279" r:id="rId29"/>
    <p:sldId id="280" r:id="rId30"/>
    <p:sldId id="281" r:id="rId31"/>
  </p:sldIdLst>
  <p:sldSz cx="12188825" cy="6858000"/>
  <p:notesSz cx="6858000" cy="9144000"/>
  <p:embeddedFontLst>
    <p:embeddedFont>
      <p:font typeface="Calibri" panose="020F0502020204030204" pitchFamily="34" charset="0"/>
      <p:regular r:id="rId33"/>
      <p:bold r:id="rId34"/>
      <p:italic r:id="rId35"/>
      <p:boldItalic r:id="rId36"/>
    </p:embeddedFont>
    <p:embeddedFont>
      <p:font typeface="Constantia" panose="02030602050306030303" pitchFamily="18" charset="0"/>
      <p:regular r:id="rId37"/>
      <p:bold r:id="rId38"/>
      <p:italic r:id="rId39"/>
      <p:boldItalic r:id="rId40"/>
    </p:embeddedFont>
    <p:embeddedFont>
      <p:font typeface="Tw Cen MT" panose="020B0602020104020603"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dHGtQzLmORDUIV5qb1TQEZB6Y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94660"/>
  </p:normalViewPr>
  <p:slideViewPr>
    <p:cSldViewPr snapToGrid="0">
      <p:cViewPr varScale="1">
        <p:scale>
          <a:sx n="81" d="100"/>
          <a:sy n="81" d="100"/>
        </p:scale>
        <p:origin x="782" y="48"/>
      </p:cViewPr>
      <p:guideLst>
        <p:guide orient="horz" pos="2160"/>
        <p:guide orient="horz" pos="384"/>
        <p:guide orient="horz" pos="3792"/>
        <p:guide pos="959"/>
        <p:guide pos="671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96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609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437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523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8781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3071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429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073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179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1704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0950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708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989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5031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ctrTitle"/>
          </p:nvPr>
        </p:nvSpPr>
        <p:spPr>
          <a:xfrm>
            <a:off x="1750556" y="1300786"/>
            <a:ext cx="8687713" cy="2509213"/>
          </a:xfrm>
        </p:spPr>
        <p:txBody>
          <a:bodyPr anchor="b">
            <a:normAutofit/>
          </a:bodyPr>
          <a:lstStyle>
            <a:lvl1pPr algn="ctr">
              <a:defRPr sz="4799"/>
            </a:lvl1pPr>
          </a:lstStyle>
          <a:p>
            <a:r>
              <a:rPr lang="en-US"/>
              <a:t>Click to edit Master title style</a:t>
            </a:r>
            <a:endParaRPr lang="en-US" dirty="0"/>
          </a:p>
        </p:txBody>
      </p:sp>
      <p:sp>
        <p:nvSpPr>
          <p:cNvPr id="3" name="Subtitle 2"/>
          <p:cNvSpPr>
            <a:spLocks noGrp="1"/>
          </p:cNvSpPr>
          <p:nvPr>
            <p:ph type="subTitle" idx="1"/>
          </p:nvPr>
        </p:nvSpPr>
        <p:spPr>
          <a:xfrm>
            <a:off x="1750556" y="3886201"/>
            <a:ext cx="8687713" cy="1371599"/>
          </a:xfrm>
        </p:spPr>
        <p:txBody>
          <a:bodyPr>
            <a:normAutofit/>
          </a:bodyPr>
          <a:lstStyle>
            <a:lvl1pPr marL="0" indent="0" algn="ctr">
              <a:buNone/>
              <a:defRPr sz="2199">
                <a:solidFill>
                  <a:schemeClr val="bg1">
                    <a:lumMod val="50000"/>
                  </a:schemeClr>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9577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56" y="4289374"/>
            <a:ext cx="10361733" cy="81161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435" y="698261"/>
            <a:ext cx="9819974"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913536" y="5108728"/>
            <a:ext cx="10361753" cy="682472"/>
          </a:xfrm>
        </p:spPr>
        <p:txBody>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36114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6" y="609600"/>
            <a:ext cx="10361753" cy="3427245"/>
          </a:xfrm>
        </p:spPr>
        <p:txBody>
          <a:bodyPr anchor="ctr"/>
          <a:lstStyle>
            <a:lvl1pPr algn="ctr">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913537" y="4204821"/>
            <a:ext cx="10361753" cy="1586380"/>
          </a:xfrm>
        </p:spPr>
        <p:txBody>
          <a:bodyPr anchor="ct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89760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1445836" y="609600"/>
            <a:ext cx="9300329" cy="2992904"/>
          </a:xfrm>
        </p:spPr>
        <p:txBody>
          <a:bodyPr anchor="ctr"/>
          <a:lstStyle>
            <a:lvl1pPr>
              <a:defRPr sz="3199"/>
            </a:lvl1pPr>
          </a:lstStyle>
          <a:p>
            <a:r>
              <a:rPr lang="en-US"/>
              <a:t>Click to edit Master title style</a:t>
            </a:r>
            <a:endParaRPr lang="en-US" dirty="0"/>
          </a:p>
        </p:txBody>
      </p:sp>
      <p:sp>
        <p:nvSpPr>
          <p:cNvPr id="12" name="Text Placeholder 3"/>
          <p:cNvSpPr>
            <a:spLocks noGrp="1"/>
          </p:cNvSpPr>
          <p:nvPr>
            <p:ph type="body" sz="half" idx="13"/>
          </p:nvPr>
        </p:nvSpPr>
        <p:spPr>
          <a:xfrm>
            <a:off x="1720196" y="3610032"/>
            <a:ext cx="8750020" cy="59478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536" y="4372797"/>
            <a:ext cx="10361753" cy="1421053"/>
          </a:xfrm>
        </p:spPr>
        <p:txBody>
          <a:bodyPr anchor="ctr">
            <a:normAutofit/>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1001227" y="754166"/>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4" name="TextBox 13"/>
          <p:cNvSpPr txBox="1"/>
          <p:nvPr/>
        </p:nvSpPr>
        <p:spPr>
          <a:xfrm>
            <a:off x="10554809" y="2993578"/>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14680515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7" y="2138722"/>
            <a:ext cx="10361753" cy="2511835"/>
          </a:xfrm>
        </p:spPr>
        <p:txBody>
          <a:bodyPr anchor="b"/>
          <a:lstStyle>
            <a:lvl1pPr algn="ctr">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913537" y="4662335"/>
            <a:ext cx="10361753" cy="1140644"/>
          </a:xfrm>
        </p:spPr>
        <p:txBody>
          <a:bodyPr anchor="t"/>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874181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15" name="Title 1"/>
          <p:cNvSpPr>
            <a:spLocks noGrp="1"/>
          </p:cNvSpPr>
          <p:nvPr>
            <p:ph type="title"/>
          </p:nvPr>
        </p:nvSpPr>
        <p:spPr>
          <a:xfrm>
            <a:off x="913536" y="609600"/>
            <a:ext cx="10361753"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536" y="2367093"/>
            <a:ext cx="3298117" cy="576262"/>
          </a:xfrm>
        </p:spPr>
        <p:txBody>
          <a:bodyPr anchor="b">
            <a:noAutofit/>
          </a:bodyPr>
          <a:lstStyle>
            <a:lvl1pPr marL="0" indent="0" algn="ctr">
              <a:lnSpc>
                <a:spcPct val="85000"/>
              </a:lnSpc>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536" y="2943356"/>
            <a:ext cx="3298117" cy="2847845"/>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1230" y="2367093"/>
            <a:ext cx="3290664" cy="576262"/>
          </a:xfrm>
        </p:spPr>
        <p:txBody>
          <a:bodyPr anchor="b">
            <a:noAutofit/>
          </a:bodyPr>
          <a:lstStyle>
            <a:lvl1pPr marL="0" indent="0" algn="ctr">
              <a:lnSpc>
                <a:spcPct val="85000"/>
              </a:lnSpc>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0192" y="2943356"/>
            <a:ext cx="3302491" cy="2847845"/>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1222" y="2367093"/>
            <a:ext cx="3304067" cy="576262"/>
          </a:xfrm>
        </p:spPr>
        <p:txBody>
          <a:bodyPr anchor="b">
            <a:noAutofit/>
          </a:bodyPr>
          <a:lstStyle>
            <a:lvl1pPr marL="0" indent="0" algn="ctr">
              <a:lnSpc>
                <a:spcPct val="85000"/>
              </a:lnSpc>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1222" y="2943356"/>
            <a:ext cx="3304067" cy="2847845"/>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195549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0" name="Title 1"/>
          <p:cNvSpPr>
            <a:spLocks noGrp="1"/>
          </p:cNvSpPr>
          <p:nvPr>
            <p:ph type="title"/>
          </p:nvPr>
        </p:nvSpPr>
        <p:spPr>
          <a:xfrm>
            <a:off x="913536" y="610772"/>
            <a:ext cx="10361753"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536" y="4204820"/>
            <a:ext cx="3295551" cy="576262"/>
          </a:xfrm>
        </p:spPr>
        <p:txBody>
          <a:bodyPr anchor="b">
            <a:noAutofit/>
          </a:bodyPr>
          <a:lstStyle>
            <a:lvl1pPr marL="0" indent="0" algn="ctr">
              <a:lnSpc>
                <a:spcPct val="85000"/>
              </a:lnSpc>
              <a:buNone/>
              <a:defRPr sz="21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536" y="2367093"/>
            <a:ext cx="3295551"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536" y="4781082"/>
            <a:ext cx="3295551" cy="1010118"/>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1602" y="4204820"/>
            <a:ext cx="3300968" cy="576262"/>
          </a:xfrm>
        </p:spPr>
        <p:txBody>
          <a:bodyPr anchor="b">
            <a:noAutofit/>
          </a:bodyPr>
          <a:lstStyle>
            <a:lvl1pPr marL="0" indent="0" algn="ctr">
              <a:lnSpc>
                <a:spcPct val="85000"/>
              </a:lnSpc>
              <a:buNone/>
              <a:defRPr sz="21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0191" y="2367093"/>
            <a:ext cx="330249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0191" y="4781081"/>
            <a:ext cx="3302492" cy="1010119"/>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1222" y="4204820"/>
            <a:ext cx="3299821" cy="576262"/>
          </a:xfrm>
        </p:spPr>
        <p:txBody>
          <a:bodyPr anchor="b">
            <a:noAutofit/>
          </a:bodyPr>
          <a:lstStyle>
            <a:lvl1pPr marL="0" indent="0" algn="ctr">
              <a:lnSpc>
                <a:spcPct val="85000"/>
              </a:lnSpc>
              <a:buNone/>
              <a:defRPr sz="21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1222" y="2367093"/>
            <a:ext cx="3304067"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1097" y="4781079"/>
            <a:ext cx="3304192" cy="1010121"/>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61345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537" y="2367094"/>
            <a:ext cx="10361753"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74913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Vertical Title 1"/>
          <p:cNvSpPr>
            <a:spLocks noGrp="1"/>
          </p:cNvSpPr>
          <p:nvPr>
            <p:ph type="title" orient="vert"/>
          </p:nvPr>
        </p:nvSpPr>
        <p:spPr>
          <a:xfrm>
            <a:off x="8722628" y="609602"/>
            <a:ext cx="2552661"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537" y="609602"/>
            <a:ext cx="7656730"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115360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8"/>
        <p:cNvGrpSpPr/>
        <p:nvPr/>
      </p:nvGrpSpPr>
      <p:grpSpPr>
        <a:xfrm>
          <a:off x="0" y="0"/>
          <a:ext cx="0" cy="0"/>
          <a:chOff x="0" y="0"/>
          <a:chExt cx="0" cy="0"/>
        </a:xfrm>
      </p:grpSpPr>
      <p:sp>
        <p:nvSpPr>
          <p:cNvPr id="39" name="Google Shape;39;p30"/>
          <p:cNvSpPr txBox="1">
            <a:spLocks noGrp="1"/>
          </p:cNvSpPr>
          <p:nvPr>
            <p:ph type="title"/>
          </p:nvPr>
        </p:nvSpPr>
        <p:spPr>
          <a:xfrm>
            <a:off x="1522876" y="609600"/>
            <a:ext cx="9143538" cy="1066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0"/>
          <p:cNvSpPr txBox="1">
            <a:spLocks noGrp="1"/>
          </p:cNvSpPr>
          <p:nvPr>
            <p:ph type="body" idx="1"/>
          </p:nvPr>
        </p:nvSpPr>
        <p:spPr>
          <a:xfrm>
            <a:off x="1522876" y="1905000"/>
            <a:ext cx="9143538" cy="3697465"/>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42900" algn="l">
              <a:lnSpc>
                <a:spcPct val="90000"/>
              </a:lnSpc>
              <a:spcBef>
                <a:spcPts val="1000"/>
              </a:spcBef>
              <a:spcAft>
                <a:spcPts val="0"/>
              </a:spcAft>
              <a:buSzPts val="1800"/>
              <a:buChar char="–"/>
              <a:defRPr/>
            </a:lvl2pPr>
            <a:lvl3pPr marL="1371600" lvl="2" indent="-320039" algn="l">
              <a:lnSpc>
                <a:spcPct val="90000"/>
              </a:lnSpc>
              <a:spcBef>
                <a:spcPts val="800"/>
              </a:spcBef>
              <a:spcAft>
                <a:spcPts val="0"/>
              </a:spcAft>
              <a:buSzPts val="1440"/>
              <a:buChar char="▪"/>
              <a:defRPr/>
            </a:lvl3pPr>
            <a:lvl4pPr marL="1828800" lvl="3" indent="-342900" algn="l">
              <a:lnSpc>
                <a:spcPct val="90000"/>
              </a:lnSpc>
              <a:spcBef>
                <a:spcPts val="800"/>
              </a:spcBef>
              <a:spcAft>
                <a:spcPts val="0"/>
              </a:spcAft>
              <a:buSzPts val="1800"/>
              <a:buChar char="–"/>
              <a:defRPr/>
            </a:lvl4pPr>
            <a:lvl5pPr marL="2286000" lvl="4" indent="-320039" algn="l">
              <a:lnSpc>
                <a:spcPct val="90000"/>
              </a:lnSpc>
              <a:spcBef>
                <a:spcPts val="800"/>
              </a:spcBef>
              <a:spcAft>
                <a:spcPts val="0"/>
              </a:spcAft>
              <a:buSzPts val="1440"/>
              <a:buChar char="▪"/>
              <a:defRPr/>
            </a:lvl5pPr>
            <a:lvl6pPr marL="2743200" lvl="5" indent="-342900" algn="l">
              <a:lnSpc>
                <a:spcPct val="90000"/>
              </a:lnSpc>
              <a:spcBef>
                <a:spcPts val="800"/>
              </a:spcBef>
              <a:spcAft>
                <a:spcPts val="0"/>
              </a:spcAft>
              <a:buSzPts val="1800"/>
              <a:buChar char="–"/>
              <a:defRPr/>
            </a:lvl6pPr>
            <a:lvl7pPr marL="3200400" lvl="6" indent="-320039" algn="l">
              <a:lnSpc>
                <a:spcPct val="90000"/>
              </a:lnSpc>
              <a:spcBef>
                <a:spcPts val="800"/>
              </a:spcBef>
              <a:spcAft>
                <a:spcPts val="0"/>
              </a:spcAft>
              <a:buSzPts val="1440"/>
              <a:buChar char="▪"/>
              <a:defRPr/>
            </a:lvl7pPr>
            <a:lvl8pPr marL="3657600" lvl="7" indent="-342900" algn="l">
              <a:lnSpc>
                <a:spcPct val="90000"/>
              </a:lnSpc>
              <a:spcBef>
                <a:spcPts val="800"/>
              </a:spcBef>
              <a:spcAft>
                <a:spcPts val="0"/>
              </a:spcAft>
              <a:buSzPts val="1800"/>
              <a:buChar char="–"/>
              <a:defRPr/>
            </a:lvl8pPr>
            <a:lvl9pPr marL="4114800" lvl="8" indent="-320040" algn="l">
              <a:lnSpc>
                <a:spcPct val="90000"/>
              </a:lnSpc>
              <a:spcBef>
                <a:spcPts val="800"/>
              </a:spcBef>
              <a:spcAft>
                <a:spcPts val="0"/>
              </a:spcAft>
              <a:buSzPts val="1440"/>
              <a:buChar char="▪"/>
              <a:defRPr/>
            </a:lvl9pPr>
          </a:lstStyle>
          <a:p>
            <a:endParaRPr/>
          </a:p>
        </p:txBody>
      </p:sp>
      <p:sp>
        <p:nvSpPr>
          <p:cNvPr id="41" name="Google Shape;41;p30"/>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0"/>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8476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0"/>
        <p:cNvGrpSpPr/>
        <p:nvPr/>
      </p:nvGrpSpPr>
      <p:grpSpPr>
        <a:xfrm>
          <a:off x="0" y="0"/>
          <a:ext cx="0" cy="0"/>
          <a:chOff x="0" y="0"/>
          <a:chExt cx="0" cy="0"/>
        </a:xfrm>
      </p:grpSpPr>
      <p:sp>
        <p:nvSpPr>
          <p:cNvPr id="52" name="Google Shape;52;p32"/>
          <p:cNvSpPr txBox="1">
            <a:spLocks noGrp="1"/>
          </p:cNvSpPr>
          <p:nvPr>
            <p:ph type="title"/>
          </p:nvPr>
        </p:nvSpPr>
        <p:spPr>
          <a:xfrm>
            <a:off x="7923214" y="1371600"/>
            <a:ext cx="3124200" cy="2057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3200"/>
              <a:buFont typeface="Calibri"/>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2" descr="An empty placeholder to add an image. Click on the placeholder and select the image that you wish to add"/>
          <p:cNvSpPr>
            <a:spLocks noGrp="1"/>
          </p:cNvSpPr>
          <p:nvPr>
            <p:ph type="pic" idx="2"/>
          </p:nvPr>
        </p:nvSpPr>
        <p:spPr>
          <a:xfrm>
            <a:off x="1400490" y="1202055"/>
            <a:ext cx="5760720" cy="4206240"/>
          </a:xfrm>
          <a:prstGeom prst="rect">
            <a:avLst/>
          </a:prstGeom>
          <a:solidFill>
            <a:srgbClr val="F2F2F2"/>
          </a:solidFill>
          <a:ln>
            <a:noFill/>
          </a:ln>
        </p:spPr>
      </p:sp>
      <p:sp>
        <p:nvSpPr>
          <p:cNvPr id="54" name="Google Shape;54;p32"/>
          <p:cNvSpPr txBox="1">
            <a:spLocks noGrp="1"/>
          </p:cNvSpPr>
          <p:nvPr>
            <p:ph type="body" idx="1"/>
          </p:nvPr>
        </p:nvSpPr>
        <p:spPr>
          <a:xfrm>
            <a:off x="7923214" y="3536829"/>
            <a:ext cx="3124200" cy="17971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00"/>
              </a:spcBef>
              <a:spcAft>
                <a:spcPts val="0"/>
              </a:spcAft>
              <a:buSzPts val="1280"/>
              <a:buNone/>
              <a:defRPr sz="1600"/>
            </a:lvl1pPr>
            <a:lvl2pPr marL="914400" lvl="1" indent="-228600" algn="l">
              <a:lnSpc>
                <a:spcPct val="90000"/>
              </a:lnSpc>
              <a:spcBef>
                <a:spcPts val="1000"/>
              </a:spcBef>
              <a:spcAft>
                <a:spcPts val="0"/>
              </a:spcAft>
              <a:buSzPts val="1200"/>
              <a:buNone/>
              <a:defRPr sz="1200"/>
            </a:lvl2pPr>
            <a:lvl3pPr marL="1371600" lvl="2" indent="-228600" algn="l">
              <a:lnSpc>
                <a:spcPct val="90000"/>
              </a:lnSpc>
              <a:spcBef>
                <a:spcPts val="800"/>
              </a:spcBef>
              <a:spcAft>
                <a:spcPts val="0"/>
              </a:spcAft>
              <a:buSzPts val="800"/>
              <a:buNone/>
              <a:defRPr sz="1000"/>
            </a:lvl3pPr>
            <a:lvl4pPr marL="1828800" lvl="3" indent="-228600" algn="l">
              <a:lnSpc>
                <a:spcPct val="90000"/>
              </a:lnSpc>
              <a:spcBef>
                <a:spcPts val="800"/>
              </a:spcBef>
              <a:spcAft>
                <a:spcPts val="0"/>
              </a:spcAft>
              <a:buSzPts val="900"/>
              <a:buNone/>
              <a:defRPr sz="900"/>
            </a:lvl4pPr>
            <a:lvl5pPr marL="2286000" lvl="4" indent="-228600" algn="l">
              <a:lnSpc>
                <a:spcPct val="90000"/>
              </a:lnSpc>
              <a:spcBef>
                <a:spcPts val="800"/>
              </a:spcBef>
              <a:spcAft>
                <a:spcPts val="0"/>
              </a:spcAft>
              <a:buSzPts val="720"/>
              <a:buNone/>
              <a:defRPr sz="900"/>
            </a:lvl5pPr>
            <a:lvl6pPr marL="2743200" lvl="5" indent="-228600" algn="l">
              <a:lnSpc>
                <a:spcPct val="90000"/>
              </a:lnSpc>
              <a:spcBef>
                <a:spcPts val="800"/>
              </a:spcBef>
              <a:spcAft>
                <a:spcPts val="0"/>
              </a:spcAft>
              <a:buSzPts val="900"/>
              <a:buNone/>
              <a:defRPr sz="900"/>
            </a:lvl6pPr>
            <a:lvl7pPr marL="3200400" lvl="6" indent="-228600" algn="l">
              <a:lnSpc>
                <a:spcPct val="90000"/>
              </a:lnSpc>
              <a:spcBef>
                <a:spcPts val="800"/>
              </a:spcBef>
              <a:spcAft>
                <a:spcPts val="0"/>
              </a:spcAft>
              <a:buSzPts val="720"/>
              <a:buNone/>
              <a:defRPr sz="900"/>
            </a:lvl7pPr>
            <a:lvl8pPr marL="3657600" lvl="7" indent="-228600" algn="l">
              <a:lnSpc>
                <a:spcPct val="90000"/>
              </a:lnSpc>
              <a:spcBef>
                <a:spcPts val="800"/>
              </a:spcBef>
              <a:spcAft>
                <a:spcPts val="0"/>
              </a:spcAft>
              <a:buSzPts val="900"/>
              <a:buNone/>
              <a:defRPr sz="900"/>
            </a:lvl8pPr>
            <a:lvl9pPr marL="4114800" lvl="8" indent="-228600" algn="l">
              <a:lnSpc>
                <a:spcPct val="90000"/>
              </a:lnSpc>
              <a:spcBef>
                <a:spcPts val="800"/>
              </a:spcBef>
              <a:spcAft>
                <a:spcPts val="0"/>
              </a:spcAft>
              <a:buSzPts val="720"/>
              <a:buNone/>
              <a:defRPr sz="900"/>
            </a:lvl9pPr>
          </a:lstStyle>
          <a:p>
            <a:endParaRPr/>
          </a:p>
        </p:txBody>
      </p:sp>
      <p:sp>
        <p:nvSpPr>
          <p:cNvPr id="55" name="Google Shape;55;p32"/>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661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536" y="2367093"/>
            <a:ext cx="10361127"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6008356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1_Two Content">
    <p:spTree>
      <p:nvGrpSpPr>
        <p:cNvPr id="1" name="Shape 58"/>
        <p:cNvGrpSpPr/>
        <p:nvPr/>
      </p:nvGrpSpPr>
      <p:grpSpPr>
        <a:xfrm>
          <a:off x="0" y="0"/>
          <a:ext cx="0" cy="0"/>
          <a:chOff x="0" y="0"/>
          <a:chExt cx="0" cy="0"/>
        </a:xfrm>
      </p:grpSpPr>
      <p:sp>
        <p:nvSpPr>
          <p:cNvPr id="59" name="Google Shape;59;p33"/>
          <p:cNvSpPr txBox="1">
            <a:spLocks noGrp="1"/>
          </p:cNvSpPr>
          <p:nvPr>
            <p:ph type="title"/>
          </p:nvPr>
        </p:nvSpPr>
        <p:spPr>
          <a:xfrm>
            <a:off x="1522876" y="609600"/>
            <a:ext cx="9143538" cy="1066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45D7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3"/>
          <p:cNvSpPr txBox="1">
            <a:spLocks noGrp="1"/>
          </p:cNvSpPr>
          <p:nvPr>
            <p:ph type="body" idx="1"/>
          </p:nvPr>
        </p:nvSpPr>
        <p:spPr>
          <a:xfrm>
            <a:off x="1522413" y="1904999"/>
            <a:ext cx="4435564" cy="4088921"/>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55600" algn="l">
              <a:lnSpc>
                <a:spcPct val="90000"/>
              </a:lnSpc>
              <a:spcBef>
                <a:spcPts val="1000"/>
              </a:spcBef>
              <a:spcAft>
                <a:spcPts val="0"/>
              </a:spcAft>
              <a:buSzPts val="2000"/>
              <a:buChar char="–"/>
              <a:defRPr sz="2000"/>
            </a:lvl2pPr>
            <a:lvl3pPr marL="1371600" lvl="2" indent="-320039" algn="l">
              <a:lnSpc>
                <a:spcPct val="90000"/>
              </a:lnSpc>
              <a:spcBef>
                <a:spcPts val="800"/>
              </a:spcBef>
              <a:spcAft>
                <a:spcPts val="0"/>
              </a:spcAft>
              <a:buSzPts val="1440"/>
              <a:buChar char="▪"/>
              <a:defRPr sz="1800"/>
            </a:lvl3pPr>
            <a:lvl4pPr marL="1828800" lvl="3" indent="-330200" algn="l">
              <a:lnSpc>
                <a:spcPct val="90000"/>
              </a:lnSpc>
              <a:spcBef>
                <a:spcPts val="800"/>
              </a:spcBef>
              <a:spcAft>
                <a:spcPts val="0"/>
              </a:spcAft>
              <a:buSzPts val="1600"/>
              <a:buChar char="–"/>
              <a:defRPr sz="1600"/>
            </a:lvl4pPr>
            <a:lvl5pPr marL="2286000" lvl="4" indent="-309879" algn="l">
              <a:lnSpc>
                <a:spcPct val="90000"/>
              </a:lnSpc>
              <a:spcBef>
                <a:spcPts val="800"/>
              </a:spcBef>
              <a:spcAft>
                <a:spcPts val="0"/>
              </a:spcAft>
              <a:buSzPts val="1280"/>
              <a:buChar char="▪"/>
              <a:defRPr sz="1600"/>
            </a:lvl5pPr>
            <a:lvl6pPr marL="2743200" lvl="5" indent="-330200" algn="l">
              <a:lnSpc>
                <a:spcPct val="90000"/>
              </a:lnSpc>
              <a:spcBef>
                <a:spcPts val="800"/>
              </a:spcBef>
              <a:spcAft>
                <a:spcPts val="0"/>
              </a:spcAft>
              <a:buSzPts val="1600"/>
              <a:buChar char="–"/>
              <a:defRPr sz="1600"/>
            </a:lvl6pPr>
            <a:lvl7pPr marL="3200400" lvl="6" indent="-309879" algn="l">
              <a:lnSpc>
                <a:spcPct val="90000"/>
              </a:lnSpc>
              <a:spcBef>
                <a:spcPts val="800"/>
              </a:spcBef>
              <a:spcAft>
                <a:spcPts val="0"/>
              </a:spcAft>
              <a:buSzPts val="1280"/>
              <a:buChar char="▪"/>
              <a:defRPr sz="1600"/>
            </a:lvl7pPr>
            <a:lvl8pPr marL="3657600" lvl="7" indent="-330200" algn="l">
              <a:lnSpc>
                <a:spcPct val="90000"/>
              </a:lnSpc>
              <a:spcBef>
                <a:spcPts val="800"/>
              </a:spcBef>
              <a:spcAft>
                <a:spcPts val="0"/>
              </a:spcAft>
              <a:buSzPts val="1600"/>
              <a:buChar char="–"/>
              <a:defRPr sz="1600"/>
            </a:lvl8pPr>
            <a:lvl9pPr marL="4114800" lvl="8" indent="-309879" algn="l">
              <a:lnSpc>
                <a:spcPct val="90000"/>
              </a:lnSpc>
              <a:spcBef>
                <a:spcPts val="800"/>
              </a:spcBef>
              <a:spcAft>
                <a:spcPts val="0"/>
              </a:spcAft>
              <a:buSzPts val="1280"/>
              <a:buChar char="▪"/>
              <a:defRPr sz="1600"/>
            </a:lvl9pPr>
          </a:lstStyle>
          <a:p>
            <a:endParaRPr/>
          </a:p>
        </p:txBody>
      </p:sp>
      <p:sp>
        <p:nvSpPr>
          <p:cNvPr id="61" name="Google Shape;61;p33"/>
          <p:cNvSpPr txBox="1">
            <a:spLocks noGrp="1"/>
          </p:cNvSpPr>
          <p:nvPr>
            <p:ph type="body" idx="2"/>
          </p:nvPr>
        </p:nvSpPr>
        <p:spPr>
          <a:xfrm>
            <a:off x="6230849" y="1904999"/>
            <a:ext cx="4435564" cy="4088921"/>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55600" algn="l">
              <a:lnSpc>
                <a:spcPct val="90000"/>
              </a:lnSpc>
              <a:spcBef>
                <a:spcPts val="1000"/>
              </a:spcBef>
              <a:spcAft>
                <a:spcPts val="0"/>
              </a:spcAft>
              <a:buSzPts val="2000"/>
              <a:buChar char="–"/>
              <a:defRPr sz="2000"/>
            </a:lvl2pPr>
            <a:lvl3pPr marL="1371600" lvl="2" indent="-320039" algn="l">
              <a:lnSpc>
                <a:spcPct val="90000"/>
              </a:lnSpc>
              <a:spcBef>
                <a:spcPts val="800"/>
              </a:spcBef>
              <a:spcAft>
                <a:spcPts val="0"/>
              </a:spcAft>
              <a:buSzPts val="1440"/>
              <a:buChar char="▪"/>
              <a:defRPr sz="1800"/>
            </a:lvl3pPr>
            <a:lvl4pPr marL="1828800" lvl="3" indent="-330200" algn="l">
              <a:lnSpc>
                <a:spcPct val="90000"/>
              </a:lnSpc>
              <a:spcBef>
                <a:spcPts val="800"/>
              </a:spcBef>
              <a:spcAft>
                <a:spcPts val="0"/>
              </a:spcAft>
              <a:buSzPts val="1600"/>
              <a:buChar char="–"/>
              <a:defRPr sz="1600"/>
            </a:lvl4pPr>
            <a:lvl5pPr marL="2286000" lvl="4" indent="-309879" algn="l">
              <a:lnSpc>
                <a:spcPct val="90000"/>
              </a:lnSpc>
              <a:spcBef>
                <a:spcPts val="800"/>
              </a:spcBef>
              <a:spcAft>
                <a:spcPts val="0"/>
              </a:spcAft>
              <a:buSzPts val="1280"/>
              <a:buChar char="▪"/>
              <a:defRPr sz="1600"/>
            </a:lvl5pPr>
            <a:lvl6pPr marL="2743200" lvl="5" indent="-330200" algn="l">
              <a:lnSpc>
                <a:spcPct val="90000"/>
              </a:lnSpc>
              <a:spcBef>
                <a:spcPts val="800"/>
              </a:spcBef>
              <a:spcAft>
                <a:spcPts val="0"/>
              </a:spcAft>
              <a:buSzPts val="1600"/>
              <a:buChar char="–"/>
              <a:defRPr sz="1600"/>
            </a:lvl6pPr>
            <a:lvl7pPr marL="3200400" lvl="6" indent="-309879" algn="l">
              <a:lnSpc>
                <a:spcPct val="90000"/>
              </a:lnSpc>
              <a:spcBef>
                <a:spcPts val="800"/>
              </a:spcBef>
              <a:spcAft>
                <a:spcPts val="0"/>
              </a:spcAft>
              <a:buSzPts val="1280"/>
              <a:buChar char="▪"/>
              <a:defRPr sz="1600"/>
            </a:lvl7pPr>
            <a:lvl8pPr marL="3657600" lvl="7" indent="-330200" algn="l">
              <a:lnSpc>
                <a:spcPct val="90000"/>
              </a:lnSpc>
              <a:spcBef>
                <a:spcPts val="800"/>
              </a:spcBef>
              <a:spcAft>
                <a:spcPts val="0"/>
              </a:spcAft>
              <a:buSzPts val="1600"/>
              <a:buChar char="–"/>
              <a:defRPr sz="1600"/>
            </a:lvl8pPr>
            <a:lvl9pPr marL="4114800" lvl="8" indent="-309879" algn="l">
              <a:lnSpc>
                <a:spcPct val="90000"/>
              </a:lnSpc>
              <a:spcBef>
                <a:spcPts val="800"/>
              </a:spcBef>
              <a:spcAft>
                <a:spcPts val="0"/>
              </a:spcAft>
              <a:buSzPts val="1280"/>
              <a:buChar char="▪"/>
              <a:defRPr sz="1600"/>
            </a:lvl9pPr>
          </a:lstStyle>
          <a:p>
            <a:endParaRPr/>
          </a:p>
        </p:txBody>
      </p:sp>
      <p:sp>
        <p:nvSpPr>
          <p:cNvPr id="62" name="Google Shape;62;p33"/>
          <p:cNvSpPr txBox="1">
            <a:spLocks noGrp="1"/>
          </p:cNvSpPr>
          <p:nvPr>
            <p:ph type="ftr" idx="11"/>
          </p:nvPr>
        </p:nvSpPr>
        <p:spPr>
          <a:xfrm>
            <a:off x="1507498" y="6516865"/>
            <a:ext cx="6062145"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3"/>
          <p:cNvSpPr txBox="1">
            <a:spLocks noGrp="1"/>
          </p:cNvSpPr>
          <p:nvPr>
            <p:ph type="dt" idx="10"/>
          </p:nvPr>
        </p:nvSpPr>
        <p:spPr>
          <a:xfrm>
            <a:off x="7994363" y="6516865"/>
            <a:ext cx="132762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3"/>
          <p:cNvSpPr txBox="1">
            <a:spLocks noGrp="1"/>
          </p:cNvSpPr>
          <p:nvPr>
            <p:ph type="sldNum" idx="12"/>
          </p:nvPr>
        </p:nvSpPr>
        <p:spPr>
          <a:xfrm>
            <a:off x="9730094" y="6516865"/>
            <a:ext cx="936319"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4298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6" y="828564"/>
            <a:ext cx="10349056" cy="2736819"/>
          </a:xfrm>
        </p:spPr>
        <p:txBody>
          <a:bodyPr anchor="b">
            <a:normAutofit/>
          </a:bodyPr>
          <a:lstStyle>
            <a:lvl1pPr>
              <a:defRPr sz="3999"/>
            </a:lvl1pPr>
          </a:lstStyle>
          <a:p>
            <a:r>
              <a:rPr lang="en-US"/>
              <a:t>Click to edit Master title style</a:t>
            </a:r>
            <a:endParaRPr lang="en-US" dirty="0"/>
          </a:p>
        </p:txBody>
      </p:sp>
      <p:sp>
        <p:nvSpPr>
          <p:cNvPr id="3" name="Text Placeholder 2"/>
          <p:cNvSpPr>
            <a:spLocks noGrp="1"/>
          </p:cNvSpPr>
          <p:nvPr>
            <p:ph type="body" idx="1"/>
          </p:nvPr>
        </p:nvSpPr>
        <p:spPr>
          <a:xfrm>
            <a:off x="913536" y="3657458"/>
            <a:ext cx="10349056" cy="1368183"/>
          </a:xfrm>
        </p:spPr>
        <p:txBody>
          <a:bodyPr>
            <a:normAutofit/>
          </a:bodyPr>
          <a:lstStyle>
            <a:lvl1pPr marL="0" indent="0" algn="ctr">
              <a:buNone/>
              <a:defRPr sz="1999">
                <a:solidFill>
                  <a:schemeClr val="bg1">
                    <a:lumMod val="50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3087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14" name="Title 1"/>
          <p:cNvSpPr>
            <a:spLocks noGrp="1"/>
          </p:cNvSpPr>
          <p:nvPr>
            <p:ph type="title"/>
          </p:nvPr>
        </p:nvSpPr>
        <p:spPr>
          <a:xfrm>
            <a:off x="913537" y="618518"/>
            <a:ext cx="10361752"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536" y="2367093"/>
            <a:ext cx="510469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0593" y="2367093"/>
            <a:ext cx="51040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621075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14" name="Title 1"/>
          <p:cNvSpPr>
            <a:spLocks noGrp="1"/>
          </p:cNvSpPr>
          <p:nvPr>
            <p:ph type="title"/>
          </p:nvPr>
        </p:nvSpPr>
        <p:spPr>
          <a:xfrm>
            <a:off x="913537" y="618518"/>
            <a:ext cx="10361752"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029" y="2371018"/>
            <a:ext cx="4872205" cy="679994"/>
          </a:xfrm>
        </p:spPr>
        <p:txBody>
          <a:bodyPr anchor="b">
            <a:noAutofit/>
          </a:bodyPr>
          <a:lstStyle>
            <a:lvl1pPr marL="0" indent="0">
              <a:lnSpc>
                <a:spcPct val="85000"/>
              </a:lnSpc>
              <a:buNone/>
              <a:defRPr sz="25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537" y="3051013"/>
            <a:ext cx="510469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4757" y="2371018"/>
            <a:ext cx="4880533" cy="679994"/>
          </a:xfrm>
        </p:spPr>
        <p:txBody>
          <a:bodyPr anchor="b">
            <a:noAutofit/>
          </a:bodyPr>
          <a:lstStyle>
            <a:lvl1pPr marL="0" indent="0">
              <a:lnSpc>
                <a:spcPct val="85000"/>
              </a:lnSpc>
              <a:buNone/>
              <a:defRPr sz="25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0593" y="3051013"/>
            <a:ext cx="510407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2567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247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451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7" y="609600"/>
            <a:ext cx="3934663" cy="2023252"/>
          </a:xfrm>
        </p:spPr>
        <p:txBody>
          <a:bodyPr anchor="b"/>
          <a:lstStyle>
            <a:lvl1pPr algn="ctr">
              <a:defRPr sz="3199"/>
            </a:lvl1pPr>
          </a:lstStyle>
          <a:p>
            <a:r>
              <a:rPr lang="en-US"/>
              <a:t>Click to edit Master title style</a:t>
            </a:r>
            <a:endParaRPr lang="en-US" dirty="0"/>
          </a:p>
        </p:txBody>
      </p:sp>
      <p:sp>
        <p:nvSpPr>
          <p:cNvPr id="10" name="Content Placeholder 2"/>
          <p:cNvSpPr>
            <a:spLocks noGrp="1"/>
          </p:cNvSpPr>
          <p:nvPr>
            <p:ph sz="quarter" idx="13"/>
          </p:nvPr>
        </p:nvSpPr>
        <p:spPr>
          <a:xfrm>
            <a:off x="5076740" y="609601"/>
            <a:ext cx="6198548"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537" y="2632852"/>
            <a:ext cx="3934664" cy="3158348"/>
          </a:xfrm>
        </p:spPr>
        <p:txBody>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103986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13537" y="609600"/>
            <a:ext cx="5933423" cy="2023254"/>
          </a:xfrm>
        </p:spPr>
        <p:txBody>
          <a:bodyPr anchor="b"/>
          <a:lstStyle>
            <a:lvl1pPr algn="ct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2870" y="609601"/>
            <a:ext cx="3254510"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913557" y="2632853"/>
            <a:ext cx="5933403" cy="3158347"/>
          </a:xfrm>
        </p:spPr>
        <p:txBody>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58962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2">
            <a:alphaModFix/>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537" y="618518"/>
            <a:ext cx="10361752"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537" y="2367094"/>
            <a:ext cx="10361753"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6737" y="5883276"/>
            <a:ext cx="2742486" cy="365125"/>
          </a:xfrm>
          <a:prstGeom prst="rect">
            <a:avLst/>
          </a:prstGeom>
        </p:spPr>
        <p:txBody>
          <a:bodyPr vert="horz" lIns="91440" tIns="45720" rIns="91440" bIns="45720" rtlCol="0" anchor="ctr"/>
          <a:lstStyle>
            <a:lvl1pPr algn="r">
              <a:defRPr sz="1000">
                <a:solidFill>
                  <a:schemeClr val="tx1"/>
                </a:solidFill>
              </a:defRPr>
            </a:lvl1pPr>
          </a:lstStyle>
          <a:p>
            <a:endParaRPr lang="en-IN"/>
          </a:p>
        </p:txBody>
      </p:sp>
      <p:sp>
        <p:nvSpPr>
          <p:cNvPr id="5" name="Footer Placeholder 4"/>
          <p:cNvSpPr>
            <a:spLocks noGrp="1"/>
          </p:cNvSpPr>
          <p:nvPr>
            <p:ph type="ftr" sz="quarter" idx="3"/>
          </p:nvPr>
        </p:nvSpPr>
        <p:spPr>
          <a:xfrm>
            <a:off x="913537" y="5883276"/>
            <a:ext cx="6671149"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1273" y="5883276"/>
            <a:ext cx="764016"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867463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ctr" defTabSz="914126" rtl="0" eaLnBrk="1" latinLnBrk="0" hangingPunct="1">
        <a:lnSpc>
          <a:spcPct val="90000"/>
        </a:lnSpc>
        <a:spcBef>
          <a:spcPct val="0"/>
        </a:spcBef>
        <a:buNone/>
        <a:defRPr sz="3599" kern="1200" cap="all" baseline="0">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tx1"/>
        </a:buClr>
        <a:buFont typeface="Arial" panose="020B0604020202020204" pitchFamily="34" charset="0"/>
        <a:buChar char="•"/>
        <a:defRPr sz="1999" kern="1200" cap="all" baseline="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tx1"/>
        </a:buClr>
        <a:buFont typeface="Arial" panose="020B0604020202020204" pitchFamily="34" charset="0"/>
        <a:buChar char="•"/>
        <a:defRPr sz="1799" kern="1200" cap="all"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hemeOverride" Target="../theme/themeOverride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hemeOverride" Target="../theme/themeOverride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
          <p:cNvSpPr txBox="1">
            <a:spLocks noGrp="1"/>
          </p:cNvSpPr>
          <p:nvPr>
            <p:ph type="subTitle" idx="1"/>
          </p:nvPr>
        </p:nvSpPr>
        <p:spPr>
          <a:xfrm>
            <a:off x="1319227" y="4114800"/>
            <a:ext cx="9820500" cy="838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920"/>
              <a:buNone/>
            </a:pPr>
            <a:r>
              <a:rPr lang="en-US" b="1" dirty="0"/>
              <a:t>Submitted By | Ankit Dadarwala | Data Science Intern at Flip Robo Technologies</a:t>
            </a:r>
            <a:endParaRPr b="1" dirty="0"/>
          </a:p>
        </p:txBody>
      </p:sp>
      <p:sp>
        <p:nvSpPr>
          <p:cNvPr id="2" name="Rectangle 1">
            <a:extLst>
              <a:ext uri="{FF2B5EF4-FFF2-40B4-BE49-F238E27FC236}">
                <a16:creationId xmlns:a16="http://schemas.microsoft.com/office/drawing/2014/main" id="{8920721B-B05B-41B1-9C1D-BAE7F5B0EA44}"/>
              </a:ext>
            </a:extLst>
          </p:cNvPr>
          <p:cNvSpPr/>
          <p:nvPr/>
        </p:nvSpPr>
        <p:spPr>
          <a:xfrm>
            <a:off x="1212021" y="1674674"/>
            <a:ext cx="9537259" cy="1754326"/>
          </a:xfrm>
          <a:prstGeom prst="rect">
            <a:avLst/>
          </a:prstGeom>
          <a:noFill/>
        </p:spPr>
        <p:txBody>
          <a:bodyPr wrap="squar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USED CAR PRICE PREDICTION Project Presentation</a:t>
            </a:r>
            <a:endParaRPr lang="en-I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3"/>
          <p:cNvSpPr txBox="1">
            <a:spLocks noGrp="1"/>
          </p:cNvSpPr>
          <p:nvPr>
            <p:ph type="title"/>
          </p:nvPr>
        </p:nvSpPr>
        <p:spPr>
          <a:xfrm>
            <a:off x="8851900" y="1950448"/>
            <a:ext cx="2290445" cy="11658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Bivariate Analysis</a:t>
            </a:r>
            <a:endParaRPr dirty="0"/>
          </a:p>
        </p:txBody>
      </p:sp>
      <p:sp>
        <p:nvSpPr>
          <p:cNvPr id="204" name="Google Shape;204;p13"/>
          <p:cNvSpPr txBox="1">
            <a:spLocks noGrp="1"/>
          </p:cNvSpPr>
          <p:nvPr>
            <p:ph type="body" idx="1"/>
          </p:nvPr>
        </p:nvSpPr>
        <p:spPr>
          <a:xfrm>
            <a:off x="8553237" y="3710940"/>
            <a:ext cx="3124200" cy="179717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280"/>
              <a:buNone/>
            </a:pPr>
            <a:r>
              <a:rPr lang="en-US" dirty="0"/>
              <a:t>With the help of Bar Plot we are able to see the success and failure label data for the columns basically the feature data.</a:t>
            </a:r>
          </a:p>
        </p:txBody>
      </p:sp>
      <p:pic>
        <p:nvPicPr>
          <p:cNvPr id="7" name="Picture 6">
            <a:extLst>
              <a:ext uri="{FF2B5EF4-FFF2-40B4-BE49-F238E27FC236}">
                <a16:creationId xmlns:a16="http://schemas.microsoft.com/office/drawing/2014/main" id="{D500FA06-87FC-49F5-B04E-05AE147B6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79" y="1082357"/>
            <a:ext cx="8217957" cy="557271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0F060B77-D43A-4382-AC22-64451931829B}"/>
              </a:ext>
            </a:extLst>
          </p:cNvPr>
          <p:cNvSpPr txBox="1"/>
          <p:nvPr/>
        </p:nvSpPr>
        <p:spPr>
          <a:xfrm>
            <a:off x="1468120" y="297827"/>
            <a:ext cx="7218680" cy="553998"/>
          </a:xfrm>
          <a:prstGeom prst="rect">
            <a:avLst/>
          </a:prstGeom>
          <a:noFill/>
        </p:spPr>
        <p:txBody>
          <a:bodyPr wrap="square">
            <a:spAutoFit/>
          </a:bodyPr>
          <a:lstStyle/>
          <a:p>
            <a:pPr algn="ctr"/>
            <a:r>
              <a:rPr lang="en-US" sz="3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SELLING CARS IN DIFFERENT CITITES</a:t>
            </a:r>
            <a:endParaRPr lang="en-IN" sz="3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12" name="TextBox 11">
            <a:extLst>
              <a:ext uri="{FF2B5EF4-FFF2-40B4-BE49-F238E27FC236}">
                <a16:creationId xmlns:a16="http://schemas.microsoft.com/office/drawing/2014/main" id="{0F060B77-D43A-4382-AC22-64451931829B}"/>
              </a:ext>
            </a:extLst>
          </p:cNvPr>
          <p:cNvSpPr txBox="1"/>
          <p:nvPr/>
        </p:nvSpPr>
        <p:spPr>
          <a:xfrm>
            <a:off x="2485072" y="165747"/>
            <a:ext cx="7218680" cy="553998"/>
          </a:xfrm>
          <a:prstGeom prst="rect">
            <a:avLst/>
          </a:prstGeom>
          <a:noFill/>
        </p:spPr>
        <p:txBody>
          <a:bodyPr wrap="square">
            <a:spAutoFit/>
          </a:bodyPr>
          <a:lstStyle/>
          <a:p>
            <a:pPr algn="ctr"/>
            <a:r>
              <a:rPr lang="en-US" sz="3000" b="1" dirty="0">
                <a:ln w="22225">
                  <a:solidFill>
                    <a:schemeClr val="accent2"/>
                  </a:solidFill>
                  <a:prstDash val="solid"/>
                </a:ln>
                <a:solidFill>
                  <a:schemeClr val="accent6">
                    <a:lumMod val="75000"/>
                  </a:schemeClr>
                </a:solidFill>
              </a:rPr>
              <a:t>SELLING OF DIFFERENT CAR BRANDS</a:t>
            </a:r>
            <a:endParaRPr lang="en-IN" sz="3000" b="1" dirty="0">
              <a:ln w="22225">
                <a:solidFill>
                  <a:schemeClr val="accent2"/>
                </a:solidFill>
                <a:prstDash val="solid"/>
              </a:ln>
              <a:solidFill>
                <a:schemeClr val="accent6">
                  <a:lumMod val="75000"/>
                </a:schemeClr>
              </a:solidFill>
            </a:endParaRPr>
          </a:p>
        </p:txBody>
      </p:sp>
      <p:pic>
        <p:nvPicPr>
          <p:cNvPr id="10" name="Picture 9">
            <a:extLst>
              <a:ext uri="{FF2B5EF4-FFF2-40B4-BE49-F238E27FC236}">
                <a16:creationId xmlns:a16="http://schemas.microsoft.com/office/drawing/2014/main" id="{313B545A-BAF3-4310-965F-C8CDA3969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1008462"/>
            <a:ext cx="9779000" cy="5849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920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12" name="TextBox 11">
            <a:extLst>
              <a:ext uri="{FF2B5EF4-FFF2-40B4-BE49-F238E27FC236}">
                <a16:creationId xmlns:a16="http://schemas.microsoft.com/office/drawing/2014/main" id="{0F060B77-D43A-4382-AC22-64451931829B}"/>
              </a:ext>
            </a:extLst>
          </p:cNvPr>
          <p:cNvSpPr txBox="1"/>
          <p:nvPr/>
        </p:nvSpPr>
        <p:spPr>
          <a:xfrm>
            <a:off x="2485072" y="165747"/>
            <a:ext cx="7218680" cy="553998"/>
          </a:xfrm>
          <a:prstGeom prst="rect">
            <a:avLst/>
          </a:prstGeom>
          <a:noFill/>
        </p:spPr>
        <p:txBody>
          <a:bodyPr wrap="square">
            <a:spAutoFit/>
          </a:bodyPr>
          <a:lstStyle/>
          <a:p>
            <a:pPr algn="ctr"/>
            <a:r>
              <a:rPr lang="en-US" sz="3000" b="1" dirty="0">
                <a:ln w="22225">
                  <a:solidFill>
                    <a:schemeClr val="accent2"/>
                  </a:solidFill>
                  <a:prstDash val="solid"/>
                </a:ln>
                <a:solidFill>
                  <a:schemeClr val="accent6">
                    <a:lumMod val="75000"/>
                  </a:schemeClr>
                </a:solidFill>
              </a:rPr>
              <a:t>PRICE RANGE OF DIFFERENT CAR BRANDS</a:t>
            </a:r>
            <a:endParaRPr lang="en-IN" sz="3000" b="1" dirty="0">
              <a:ln w="22225">
                <a:solidFill>
                  <a:schemeClr val="accent2"/>
                </a:solidFill>
                <a:prstDash val="solid"/>
              </a:ln>
              <a:solidFill>
                <a:schemeClr val="accent6">
                  <a:lumMod val="75000"/>
                </a:schemeClr>
              </a:solidFill>
            </a:endParaRPr>
          </a:p>
        </p:txBody>
      </p:sp>
      <p:pic>
        <p:nvPicPr>
          <p:cNvPr id="4" name="Picture 3">
            <a:extLst>
              <a:ext uri="{FF2B5EF4-FFF2-40B4-BE49-F238E27FC236}">
                <a16:creationId xmlns:a16="http://schemas.microsoft.com/office/drawing/2014/main" id="{0A5C18AC-F6D2-4F13-972A-A6A6292CC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28" y="952499"/>
            <a:ext cx="9958072" cy="5526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722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Shape 202"/>
        <p:cNvGrpSpPr/>
        <p:nvPr/>
      </p:nvGrpSpPr>
      <p:grpSpPr>
        <a:xfrm>
          <a:off x="0" y="0"/>
          <a:ext cx="0" cy="0"/>
          <a:chOff x="0" y="0"/>
          <a:chExt cx="0" cy="0"/>
        </a:xfrm>
      </p:grpSpPr>
      <p:sp>
        <p:nvSpPr>
          <p:cNvPr id="12" name="TextBox 11">
            <a:extLst>
              <a:ext uri="{FF2B5EF4-FFF2-40B4-BE49-F238E27FC236}">
                <a16:creationId xmlns:a16="http://schemas.microsoft.com/office/drawing/2014/main" id="{0F060B77-D43A-4382-AC22-64451931829B}"/>
              </a:ext>
            </a:extLst>
          </p:cNvPr>
          <p:cNvSpPr txBox="1"/>
          <p:nvPr/>
        </p:nvSpPr>
        <p:spPr>
          <a:xfrm>
            <a:off x="2485072" y="165747"/>
            <a:ext cx="7218680" cy="1015663"/>
          </a:xfrm>
          <a:prstGeom prst="rect">
            <a:avLst/>
          </a:prstGeom>
          <a:noFill/>
        </p:spPr>
        <p:txBody>
          <a:bodyPr wrap="square">
            <a:spAutoFit/>
          </a:bodyPr>
          <a:lstStyle/>
          <a:p>
            <a:pPr algn="ctr"/>
            <a:r>
              <a:rPr lang="en-US" sz="3000" b="1" dirty="0">
                <a:ln w="22225">
                  <a:solidFill>
                    <a:schemeClr val="accent2"/>
                  </a:solidFill>
                  <a:prstDash val="solid"/>
                </a:ln>
                <a:solidFill>
                  <a:schemeClr val="accent6">
                    <a:lumMod val="75000"/>
                  </a:schemeClr>
                </a:solidFill>
              </a:rPr>
              <a:t>SELLING OF DIFFERENT CAR BRAND MODELS</a:t>
            </a:r>
            <a:endParaRPr lang="en-IN" sz="3000" b="1" dirty="0">
              <a:ln w="22225">
                <a:solidFill>
                  <a:schemeClr val="accent2"/>
                </a:solidFill>
                <a:prstDash val="solid"/>
              </a:ln>
              <a:solidFill>
                <a:schemeClr val="accent6">
                  <a:lumMod val="75000"/>
                </a:schemeClr>
              </a:solidFill>
            </a:endParaRPr>
          </a:p>
        </p:txBody>
      </p:sp>
      <p:pic>
        <p:nvPicPr>
          <p:cNvPr id="5" name="Picture 4">
            <a:extLst>
              <a:ext uri="{FF2B5EF4-FFF2-40B4-BE49-F238E27FC236}">
                <a16:creationId xmlns:a16="http://schemas.microsoft.com/office/drawing/2014/main" id="{EA9F7A25-80EC-4D52-95EC-CA9DAE8A88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5" y="1181410"/>
            <a:ext cx="11068685" cy="56784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7856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Shape 202"/>
        <p:cNvGrpSpPr/>
        <p:nvPr/>
      </p:nvGrpSpPr>
      <p:grpSpPr>
        <a:xfrm>
          <a:off x="0" y="0"/>
          <a:ext cx="0" cy="0"/>
          <a:chOff x="0" y="0"/>
          <a:chExt cx="0" cy="0"/>
        </a:xfrm>
      </p:grpSpPr>
      <p:sp>
        <p:nvSpPr>
          <p:cNvPr id="12" name="TextBox 11">
            <a:extLst>
              <a:ext uri="{FF2B5EF4-FFF2-40B4-BE49-F238E27FC236}">
                <a16:creationId xmlns:a16="http://schemas.microsoft.com/office/drawing/2014/main" id="{0F060B77-D43A-4382-AC22-64451931829B}"/>
              </a:ext>
            </a:extLst>
          </p:cNvPr>
          <p:cNvSpPr txBox="1"/>
          <p:nvPr/>
        </p:nvSpPr>
        <p:spPr>
          <a:xfrm>
            <a:off x="2485072" y="165747"/>
            <a:ext cx="7218680" cy="1015663"/>
          </a:xfrm>
          <a:prstGeom prst="rect">
            <a:avLst/>
          </a:prstGeom>
          <a:noFill/>
        </p:spPr>
        <p:txBody>
          <a:bodyPr wrap="square">
            <a:spAutoFit/>
          </a:bodyPr>
          <a:lstStyle/>
          <a:p>
            <a:pPr algn="ctr"/>
            <a:r>
              <a:rPr lang="en-US" sz="3000" b="1" dirty="0">
                <a:ln w="22225">
                  <a:solidFill>
                    <a:schemeClr val="accent2"/>
                  </a:solidFill>
                  <a:prstDash val="solid"/>
                </a:ln>
                <a:solidFill>
                  <a:schemeClr val="accent6">
                    <a:lumMod val="75000"/>
                  </a:schemeClr>
                </a:solidFill>
              </a:rPr>
              <a:t>SENARIO OF CAR PRICE WITH RESPECT TO MFG. YEARS</a:t>
            </a:r>
            <a:endParaRPr lang="en-IN" sz="3000" b="1" dirty="0">
              <a:ln w="22225">
                <a:solidFill>
                  <a:schemeClr val="accent2"/>
                </a:solidFill>
                <a:prstDash val="solid"/>
              </a:ln>
              <a:solidFill>
                <a:schemeClr val="accent6">
                  <a:lumMod val="75000"/>
                </a:schemeClr>
              </a:solidFill>
            </a:endParaRPr>
          </a:p>
        </p:txBody>
      </p:sp>
      <p:pic>
        <p:nvPicPr>
          <p:cNvPr id="4" name="Picture 3">
            <a:extLst>
              <a:ext uri="{FF2B5EF4-FFF2-40B4-BE49-F238E27FC236}">
                <a16:creationId xmlns:a16="http://schemas.microsoft.com/office/drawing/2014/main" id="{284C7589-50C8-4BC3-A28D-4966667D8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9720" y="1181410"/>
            <a:ext cx="7218679" cy="5708402"/>
          </a:xfrm>
          <a:prstGeom prst="rect">
            <a:avLst/>
          </a:prstGeom>
        </p:spPr>
      </p:pic>
    </p:spTree>
    <p:extLst>
      <p:ext uri="{BB962C8B-B14F-4D97-AF65-F5344CB8AC3E}">
        <p14:creationId xmlns:p14="http://schemas.microsoft.com/office/powerpoint/2010/main" val="1693875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12" name="TextBox 11">
            <a:extLst>
              <a:ext uri="{FF2B5EF4-FFF2-40B4-BE49-F238E27FC236}">
                <a16:creationId xmlns:a16="http://schemas.microsoft.com/office/drawing/2014/main" id="{0F060B77-D43A-4382-AC22-64451931829B}"/>
              </a:ext>
            </a:extLst>
          </p:cNvPr>
          <p:cNvSpPr txBox="1"/>
          <p:nvPr/>
        </p:nvSpPr>
        <p:spPr>
          <a:xfrm>
            <a:off x="2485072" y="165747"/>
            <a:ext cx="7218680" cy="1015663"/>
          </a:xfrm>
          <a:prstGeom prst="rect">
            <a:avLst/>
          </a:prstGeom>
          <a:noFill/>
        </p:spPr>
        <p:txBody>
          <a:bodyPr wrap="square">
            <a:spAutoFit/>
          </a:bodyPr>
          <a:lstStyle/>
          <a:p>
            <a:pPr algn="ctr"/>
            <a:r>
              <a:rPr lang="en-US" sz="3000" b="1" dirty="0">
                <a:ln w="22225">
                  <a:solidFill>
                    <a:schemeClr val="accent2"/>
                  </a:solidFill>
                  <a:prstDash val="solid"/>
                </a:ln>
                <a:solidFill>
                  <a:schemeClr val="accent6">
                    <a:lumMod val="75000"/>
                  </a:schemeClr>
                </a:solidFill>
              </a:rPr>
              <a:t>DIFFERENT CAR PROPERITIES AND THEIR PREFERANCES</a:t>
            </a:r>
            <a:endParaRPr lang="en-IN" sz="3000" b="1" dirty="0">
              <a:ln w="22225">
                <a:solidFill>
                  <a:schemeClr val="accent2"/>
                </a:solidFill>
                <a:prstDash val="solid"/>
              </a:ln>
              <a:solidFill>
                <a:schemeClr val="accent6">
                  <a:lumMod val="75000"/>
                </a:schemeClr>
              </a:solidFill>
            </a:endParaRPr>
          </a:p>
        </p:txBody>
      </p:sp>
      <p:pic>
        <p:nvPicPr>
          <p:cNvPr id="5" name="Picture 4">
            <a:extLst>
              <a:ext uri="{FF2B5EF4-FFF2-40B4-BE49-F238E27FC236}">
                <a16:creationId xmlns:a16="http://schemas.microsoft.com/office/drawing/2014/main" id="{D2C3F029-78B7-4A69-A354-E4B54C907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2351"/>
            <a:ext cx="4024311" cy="3508616"/>
          </a:xfrm>
          <a:prstGeom prst="rect">
            <a:avLst/>
          </a:prstGeom>
        </p:spPr>
      </p:pic>
      <p:pic>
        <p:nvPicPr>
          <p:cNvPr id="6" name="Picture 5">
            <a:extLst>
              <a:ext uri="{FF2B5EF4-FFF2-40B4-BE49-F238E27FC236}">
                <a16:creationId xmlns:a16="http://schemas.microsoft.com/office/drawing/2014/main" id="{93AE0BAD-EAC8-4647-974D-A7AA79E49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2121" y="619151"/>
            <a:ext cx="4096703" cy="3482479"/>
          </a:xfrm>
          <a:prstGeom prst="rect">
            <a:avLst/>
          </a:prstGeom>
        </p:spPr>
      </p:pic>
      <p:pic>
        <p:nvPicPr>
          <p:cNvPr id="7" name="Picture 6">
            <a:extLst>
              <a:ext uri="{FF2B5EF4-FFF2-40B4-BE49-F238E27FC236}">
                <a16:creationId xmlns:a16="http://schemas.microsoft.com/office/drawing/2014/main" id="{B83FA54C-659D-420C-99F9-DD5778044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6097" y="3326926"/>
            <a:ext cx="4177983" cy="3835510"/>
          </a:xfrm>
          <a:prstGeom prst="rect">
            <a:avLst/>
          </a:prstGeom>
        </p:spPr>
      </p:pic>
    </p:spTree>
    <p:extLst>
      <p:ext uri="{BB962C8B-B14F-4D97-AF65-F5344CB8AC3E}">
        <p14:creationId xmlns:p14="http://schemas.microsoft.com/office/powerpoint/2010/main" val="260974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12" name="TextBox 11">
            <a:extLst>
              <a:ext uri="{FF2B5EF4-FFF2-40B4-BE49-F238E27FC236}">
                <a16:creationId xmlns:a16="http://schemas.microsoft.com/office/drawing/2014/main" id="{0F060B77-D43A-4382-AC22-64451931829B}"/>
              </a:ext>
            </a:extLst>
          </p:cNvPr>
          <p:cNvSpPr txBox="1"/>
          <p:nvPr/>
        </p:nvSpPr>
        <p:spPr>
          <a:xfrm>
            <a:off x="2485072" y="165747"/>
            <a:ext cx="7218680" cy="553998"/>
          </a:xfrm>
          <a:prstGeom prst="rect">
            <a:avLst/>
          </a:prstGeom>
          <a:noFill/>
        </p:spPr>
        <p:txBody>
          <a:bodyPr wrap="square">
            <a:spAutoFit/>
          </a:bodyPr>
          <a:lstStyle/>
          <a:p>
            <a:pPr algn="ctr"/>
            <a:r>
              <a:rPr lang="en-US" sz="3000" b="1" dirty="0">
                <a:ln w="22225">
                  <a:solidFill>
                    <a:schemeClr val="accent2"/>
                  </a:solidFill>
                  <a:prstDash val="solid"/>
                </a:ln>
                <a:solidFill>
                  <a:schemeClr val="accent6">
                    <a:lumMod val="75000"/>
                  </a:schemeClr>
                </a:solidFill>
              </a:rPr>
              <a:t>PRICE ACCORDING TO FEATURES</a:t>
            </a:r>
            <a:endParaRPr lang="en-IN" sz="3000" b="1" dirty="0">
              <a:ln w="22225">
                <a:solidFill>
                  <a:schemeClr val="accent2"/>
                </a:solidFill>
                <a:prstDash val="solid"/>
              </a:ln>
              <a:solidFill>
                <a:schemeClr val="accent6">
                  <a:lumMod val="75000"/>
                </a:schemeClr>
              </a:solidFill>
            </a:endParaRPr>
          </a:p>
        </p:txBody>
      </p:sp>
      <p:pic>
        <p:nvPicPr>
          <p:cNvPr id="5" name="Picture 4">
            <a:extLst>
              <a:ext uri="{FF2B5EF4-FFF2-40B4-BE49-F238E27FC236}">
                <a16:creationId xmlns:a16="http://schemas.microsoft.com/office/drawing/2014/main" id="{79F9A5BD-9C24-48E5-AD62-356A157E8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9760"/>
            <a:ext cx="5056822" cy="3898480"/>
          </a:xfrm>
          <a:prstGeom prst="rect">
            <a:avLst/>
          </a:prstGeom>
        </p:spPr>
      </p:pic>
      <p:pic>
        <p:nvPicPr>
          <p:cNvPr id="6" name="Picture 5">
            <a:extLst>
              <a:ext uri="{FF2B5EF4-FFF2-40B4-BE49-F238E27FC236}">
                <a16:creationId xmlns:a16="http://schemas.microsoft.com/office/drawing/2014/main" id="{ECA6FCAC-7F86-4182-8789-DF9210571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1852" y="1339267"/>
            <a:ext cx="5162868" cy="4179465"/>
          </a:xfrm>
          <a:prstGeom prst="rect">
            <a:avLst/>
          </a:prstGeom>
        </p:spPr>
      </p:pic>
    </p:spTree>
    <p:extLst>
      <p:ext uri="{BB962C8B-B14F-4D97-AF65-F5344CB8AC3E}">
        <p14:creationId xmlns:p14="http://schemas.microsoft.com/office/powerpoint/2010/main" val="300328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12" name="TextBox 11">
            <a:extLst>
              <a:ext uri="{FF2B5EF4-FFF2-40B4-BE49-F238E27FC236}">
                <a16:creationId xmlns:a16="http://schemas.microsoft.com/office/drawing/2014/main" id="{0F060B77-D43A-4382-AC22-64451931829B}"/>
              </a:ext>
            </a:extLst>
          </p:cNvPr>
          <p:cNvSpPr txBox="1"/>
          <p:nvPr/>
        </p:nvSpPr>
        <p:spPr>
          <a:xfrm>
            <a:off x="2485072" y="165747"/>
            <a:ext cx="7218680" cy="553998"/>
          </a:xfrm>
          <a:prstGeom prst="rect">
            <a:avLst/>
          </a:prstGeom>
          <a:noFill/>
        </p:spPr>
        <p:txBody>
          <a:bodyPr wrap="square">
            <a:spAutoFit/>
          </a:bodyPr>
          <a:lstStyle/>
          <a:p>
            <a:pPr algn="ctr"/>
            <a:r>
              <a:rPr lang="en-US" sz="3000" b="1" dirty="0">
                <a:ln w="22225">
                  <a:solidFill>
                    <a:schemeClr val="accent2"/>
                  </a:solidFill>
                  <a:prstDash val="solid"/>
                </a:ln>
                <a:solidFill>
                  <a:schemeClr val="accent6">
                    <a:lumMod val="75000"/>
                  </a:schemeClr>
                </a:solidFill>
              </a:rPr>
              <a:t>PRICE ACCORDING TO FEATURES</a:t>
            </a:r>
            <a:endParaRPr lang="en-IN" sz="3000" b="1" dirty="0">
              <a:ln w="22225">
                <a:solidFill>
                  <a:schemeClr val="accent2"/>
                </a:solidFill>
                <a:prstDash val="solid"/>
              </a:ln>
              <a:solidFill>
                <a:schemeClr val="accent6">
                  <a:lumMod val="75000"/>
                </a:schemeClr>
              </a:solidFill>
            </a:endParaRPr>
          </a:p>
        </p:txBody>
      </p:sp>
      <p:pic>
        <p:nvPicPr>
          <p:cNvPr id="7" name="Picture 6">
            <a:extLst>
              <a:ext uri="{FF2B5EF4-FFF2-40B4-BE49-F238E27FC236}">
                <a16:creationId xmlns:a16="http://schemas.microsoft.com/office/drawing/2014/main" id="{2E371965-B634-4EAA-A4A8-94C924102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76" y="578485"/>
            <a:ext cx="4866323" cy="4125050"/>
          </a:xfrm>
          <a:prstGeom prst="rect">
            <a:avLst/>
          </a:prstGeom>
        </p:spPr>
      </p:pic>
      <p:pic>
        <p:nvPicPr>
          <p:cNvPr id="8" name="Picture 7">
            <a:extLst>
              <a:ext uri="{FF2B5EF4-FFF2-40B4-BE49-F238E27FC236}">
                <a16:creationId xmlns:a16="http://schemas.microsoft.com/office/drawing/2014/main" id="{0B33FBCE-C33F-4DEB-9C20-3D45D4755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880" y="578485"/>
            <a:ext cx="4985067" cy="4075146"/>
          </a:xfrm>
          <a:prstGeom prst="rect">
            <a:avLst/>
          </a:prstGeom>
        </p:spPr>
      </p:pic>
    </p:spTree>
    <p:extLst>
      <p:ext uri="{BB962C8B-B14F-4D97-AF65-F5344CB8AC3E}">
        <p14:creationId xmlns:p14="http://schemas.microsoft.com/office/powerpoint/2010/main" val="140205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12" name="TextBox 11">
            <a:extLst>
              <a:ext uri="{FF2B5EF4-FFF2-40B4-BE49-F238E27FC236}">
                <a16:creationId xmlns:a16="http://schemas.microsoft.com/office/drawing/2014/main" id="{0F060B77-D43A-4382-AC22-64451931829B}"/>
              </a:ext>
            </a:extLst>
          </p:cNvPr>
          <p:cNvSpPr txBox="1"/>
          <p:nvPr/>
        </p:nvSpPr>
        <p:spPr>
          <a:xfrm>
            <a:off x="2485072" y="165747"/>
            <a:ext cx="7218680" cy="553998"/>
          </a:xfrm>
          <a:prstGeom prst="rect">
            <a:avLst/>
          </a:prstGeom>
          <a:noFill/>
        </p:spPr>
        <p:txBody>
          <a:bodyPr wrap="square">
            <a:spAutoFit/>
          </a:bodyPr>
          <a:lstStyle/>
          <a:p>
            <a:pPr algn="ctr"/>
            <a:r>
              <a:rPr lang="en-US" sz="3000" b="1" dirty="0">
                <a:ln w="22225">
                  <a:solidFill>
                    <a:schemeClr val="accent2"/>
                  </a:solidFill>
                  <a:prstDash val="solid"/>
                </a:ln>
                <a:solidFill>
                  <a:schemeClr val="accent6">
                    <a:lumMod val="75000"/>
                  </a:schemeClr>
                </a:solidFill>
              </a:rPr>
              <a:t>PRICE ACCORDING TO FEATURES</a:t>
            </a:r>
            <a:endParaRPr lang="en-IN" sz="3000" b="1" dirty="0">
              <a:ln w="22225">
                <a:solidFill>
                  <a:schemeClr val="accent2"/>
                </a:solidFill>
                <a:prstDash val="solid"/>
              </a:ln>
              <a:solidFill>
                <a:schemeClr val="accent6">
                  <a:lumMod val="75000"/>
                </a:schemeClr>
              </a:solidFill>
            </a:endParaRPr>
          </a:p>
        </p:txBody>
      </p:sp>
      <p:pic>
        <p:nvPicPr>
          <p:cNvPr id="7" name="Picture 6">
            <a:extLst>
              <a:ext uri="{FF2B5EF4-FFF2-40B4-BE49-F238E27FC236}">
                <a16:creationId xmlns:a16="http://schemas.microsoft.com/office/drawing/2014/main" id="{ED5391FE-2033-443A-B353-66701FFAC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482" y="1184353"/>
            <a:ext cx="6106158" cy="5129654"/>
          </a:xfrm>
          <a:prstGeom prst="rect">
            <a:avLst/>
          </a:prstGeom>
        </p:spPr>
      </p:pic>
    </p:spTree>
    <p:extLst>
      <p:ext uri="{BB962C8B-B14F-4D97-AF65-F5344CB8AC3E}">
        <p14:creationId xmlns:p14="http://schemas.microsoft.com/office/powerpoint/2010/main" val="142820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DE2727-6D65-4567-9CE1-4624E4EC86DA}"/>
              </a:ext>
            </a:extLst>
          </p:cNvPr>
          <p:cNvSpPr txBox="1"/>
          <p:nvPr/>
        </p:nvSpPr>
        <p:spPr>
          <a:xfrm>
            <a:off x="8517995" y="1321684"/>
            <a:ext cx="3064933" cy="369332"/>
          </a:xfrm>
          <a:prstGeom prst="rect">
            <a:avLst/>
          </a:prstGeom>
          <a:noFill/>
        </p:spPr>
        <p:txBody>
          <a:bodyPr wrap="square" rtlCol="0">
            <a:spAutoFit/>
          </a:bodyPr>
          <a:lstStyle/>
          <a:p>
            <a:r>
              <a:rPr lang="en-US" b="1" dirty="0"/>
              <a:t>CORRELATION HEAT MAP </a:t>
            </a:r>
            <a:endParaRPr lang="en-IN" b="1" dirty="0"/>
          </a:p>
        </p:txBody>
      </p:sp>
      <p:sp>
        <p:nvSpPr>
          <p:cNvPr id="6" name="TextBox 5">
            <a:extLst>
              <a:ext uri="{FF2B5EF4-FFF2-40B4-BE49-F238E27FC236}">
                <a16:creationId xmlns:a16="http://schemas.microsoft.com/office/drawing/2014/main" id="{CAE5FE8C-8A19-4A4C-8D2B-75AEE83CED96}"/>
              </a:ext>
            </a:extLst>
          </p:cNvPr>
          <p:cNvSpPr txBox="1"/>
          <p:nvPr/>
        </p:nvSpPr>
        <p:spPr>
          <a:xfrm>
            <a:off x="8517996" y="2304662"/>
            <a:ext cx="30649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 manufacturing years are positively co-related with price which indicate manufacturing the car how old it’s.</a:t>
            </a:r>
          </a:p>
          <a:p>
            <a:pPr marL="285750" indent="-285750">
              <a:buFont typeface="Arial" panose="020B0604020202020204" pitchFamily="34" charset="0"/>
              <a:buChar char="•"/>
            </a:pPr>
            <a:r>
              <a:rPr lang="en-US" dirty="0"/>
              <a:t>km driven of cars are negatively co-related with price that means how car used in past.</a:t>
            </a:r>
            <a:endParaRPr lang="en-IN" dirty="0"/>
          </a:p>
        </p:txBody>
      </p:sp>
      <p:pic>
        <p:nvPicPr>
          <p:cNvPr id="7" name="Picture 6">
            <a:extLst>
              <a:ext uri="{FF2B5EF4-FFF2-40B4-BE49-F238E27FC236}">
                <a16:creationId xmlns:a16="http://schemas.microsoft.com/office/drawing/2014/main" id="{DC29D30F-9455-47A6-91ED-1A17B4BCA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362" y="1986947"/>
            <a:ext cx="4963478" cy="3497753"/>
          </a:xfrm>
          <a:prstGeom prst="rect">
            <a:avLst/>
          </a:prstGeom>
        </p:spPr>
      </p:pic>
      <p:sp>
        <p:nvSpPr>
          <p:cNvPr id="8" name="TextBox 7">
            <a:extLst>
              <a:ext uri="{FF2B5EF4-FFF2-40B4-BE49-F238E27FC236}">
                <a16:creationId xmlns:a16="http://schemas.microsoft.com/office/drawing/2014/main" id="{9D5F277C-55DD-4DD7-850B-24683F0D82A5}"/>
              </a:ext>
            </a:extLst>
          </p:cNvPr>
          <p:cNvSpPr txBox="1"/>
          <p:nvPr/>
        </p:nvSpPr>
        <p:spPr>
          <a:xfrm>
            <a:off x="1651952" y="199536"/>
            <a:ext cx="7218680" cy="553998"/>
          </a:xfrm>
          <a:prstGeom prst="rect">
            <a:avLst/>
          </a:prstGeom>
          <a:noFill/>
        </p:spPr>
        <p:txBody>
          <a:bodyPr wrap="square">
            <a:spAutoFit/>
          </a:bodyPr>
          <a:lstStyle/>
          <a:p>
            <a:pPr algn="ctr"/>
            <a:r>
              <a:rPr lang="en-US" sz="3000" b="1" dirty="0">
                <a:ln w="22225">
                  <a:solidFill>
                    <a:schemeClr val="accent2"/>
                  </a:solidFill>
                  <a:prstDash val="solid"/>
                </a:ln>
                <a:solidFill>
                  <a:schemeClr val="accent6">
                    <a:lumMod val="75000"/>
                  </a:schemeClr>
                </a:solidFill>
              </a:rPr>
              <a:t>CORRELATION HEAT MAP GRAPH</a:t>
            </a:r>
            <a:endParaRPr lang="en-IN" sz="3000" b="1" dirty="0">
              <a:ln w="22225">
                <a:solidFill>
                  <a:schemeClr val="accent2"/>
                </a:solidFill>
                <a:prstDash val="solid"/>
              </a:ln>
              <a:solidFill>
                <a:schemeClr val="accent6">
                  <a:lumMod val="75000"/>
                </a:schemeClr>
              </a:solidFill>
            </a:endParaRPr>
          </a:p>
        </p:txBody>
      </p:sp>
    </p:spTree>
    <p:extLst>
      <p:ext uri="{BB962C8B-B14F-4D97-AF65-F5344CB8AC3E}">
        <p14:creationId xmlns:p14="http://schemas.microsoft.com/office/powerpoint/2010/main" val="410775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
          <p:cNvSpPr txBox="1">
            <a:spLocks noGrp="1"/>
          </p:cNvSpPr>
          <p:nvPr>
            <p:ph type="title"/>
          </p:nvPr>
        </p:nvSpPr>
        <p:spPr>
          <a:xfrm>
            <a:off x="1522876" y="609600"/>
            <a:ext cx="9143538" cy="453241"/>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345D7E"/>
              </a:buClr>
              <a:buSzPts val="3200"/>
              <a:buFont typeface="Calibri"/>
              <a:buNone/>
            </a:pPr>
            <a:r>
              <a:rPr lang="en-US" dirty="0"/>
              <a:t>Introduction</a:t>
            </a:r>
            <a:endParaRPr dirty="0"/>
          </a:p>
        </p:txBody>
      </p:sp>
      <p:sp>
        <p:nvSpPr>
          <p:cNvPr id="126" name="Google Shape;126;p2"/>
          <p:cNvSpPr txBox="1"/>
          <p:nvPr/>
        </p:nvSpPr>
        <p:spPr>
          <a:xfrm>
            <a:off x="142171" y="1115442"/>
            <a:ext cx="6362324" cy="3416151"/>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rgbClr val="000000"/>
                </a:solidFill>
                <a:latin typeface="Calibri"/>
                <a:ea typeface="Calibri"/>
                <a:cs typeface="Calibri"/>
                <a:sym typeface="Calibri"/>
              </a:rPr>
              <a:t>Problem Statement:</a:t>
            </a:r>
            <a:endParaRPr dirty="0"/>
          </a:p>
          <a:p>
            <a:pPr marL="0" marR="0" lvl="0" indent="0" algn="l" rtl="0">
              <a:spcBef>
                <a:spcPts val="0"/>
              </a:spcBef>
              <a:spcAft>
                <a:spcPts val="0"/>
              </a:spcAft>
              <a:buNone/>
            </a:pPr>
            <a:endParaRPr sz="1800" b="1" i="0" u="none" strike="noStrike" cap="none" dirty="0">
              <a:solidFill>
                <a:srgbClr val="000000"/>
              </a:solidFill>
              <a:latin typeface="Calibri"/>
              <a:ea typeface="Calibri"/>
              <a:cs typeface="Calibri"/>
              <a:sym typeface="Calibri"/>
            </a:endParaRPr>
          </a:p>
          <a:p>
            <a:pPr indent="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a:t>
            </a:r>
          </a:p>
        </p:txBody>
      </p:sp>
      <p:pic>
        <p:nvPicPr>
          <p:cNvPr id="5" name="Picture 4">
            <a:extLst>
              <a:ext uri="{FF2B5EF4-FFF2-40B4-BE49-F238E27FC236}">
                <a16:creationId xmlns:a16="http://schemas.microsoft.com/office/drawing/2014/main" id="{0F7BA709-0DC2-4C34-8A45-19FE7E3CCF4F}"/>
              </a:ext>
            </a:extLst>
          </p:cNvPr>
          <p:cNvPicPr>
            <a:picLocks noChangeAspect="1"/>
          </p:cNvPicPr>
          <p:nvPr/>
        </p:nvPicPr>
        <p:blipFill>
          <a:blip r:embed="rId3"/>
          <a:stretch>
            <a:fillRect/>
          </a:stretch>
        </p:blipFill>
        <p:spPr>
          <a:xfrm>
            <a:off x="6736073" y="1765610"/>
            <a:ext cx="4968049" cy="33060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1" name="Google Shape;261;p21"/>
          <p:cNvSpPr txBox="1">
            <a:spLocks noGrp="1"/>
          </p:cNvSpPr>
          <p:nvPr>
            <p:ph type="body" idx="1"/>
          </p:nvPr>
        </p:nvSpPr>
        <p:spPr>
          <a:xfrm>
            <a:off x="7867329" y="1747874"/>
            <a:ext cx="3312057" cy="260737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ct val="80000"/>
              <a:buNone/>
            </a:pPr>
            <a:r>
              <a:rPr lang="en-US" dirty="0"/>
              <a:t>I created this REGRESSION function to obtain the various input model details along with metric information on R2 SCORE, cross validation, the AME and RSME the difference between accuracy and cross validation using 7 folds to avoid overfitting and underfitting concerns.</a:t>
            </a:r>
            <a:endParaRPr dirty="0"/>
          </a:p>
        </p:txBody>
      </p:sp>
      <p:sp>
        <p:nvSpPr>
          <p:cNvPr id="2" name="TextBox 1">
            <a:extLst>
              <a:ext uri="{FF2B5EF4-FFF2-40B4-BE49-F238E27FC236}">
                <a16:creationId xmlns:a16="http://schemas.microsoft.com/office/drawing/2014/main" id="{A2EFB39D-CCA8-47BB-943B-A2664EB82BE8}"/>
              </a:ext>
            </a:extLst>
          </p:cNvPr>
          <p:cNvSpPr txBox="1"/>
          <p:nvPr/>
        </p:nvSpPr>
        <p:spPr>
          <a:xfrm>
            <a:off x="2992120" y="155678"/>
            <a:ext cx="6424610" cy="784830"/>
          </a:xfrm>
          <a:prstGeom prst="rect">
            <a:avLst/>
          </a:prstGeom>
          <a:noFill/>
        </p:spPr>
        <p:txBody>
          <a:bodyPr wrap="square" rtlCol="0">
            <a:spAutoFit/>
          </a:bodyPr>
          <a:lstStyle/>
          <a:p>
            <a:pPr defTabSz="914126">
              <a:lnSpc>
                <a:spcPct val="90000"/>
              </a:lnSpc>
              <a:buClr>
                <a:srgbClr val="345D7E"/>
              </a:buClr>
              <a:buSzPct val="100000"/>
            </a:pPr>
            <a:r>
              <a:rPr lang="en-IN" sz="3000" b="1" dirty="0">
                <a:ln w="22225">
                  <a:solidFill>
                    <a:schemeClr val="accent2"/>
                  </a:solidFill>
                  <a:prstDash val="solid"/>
                </a:ln>
                <a:solidFill>
                  <a:schemeClr val="accent6">
                    <a:lumMod val="75000"/>
                  </a:schemeClr>
                </a:solidFill>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333692" y="1227667"/>
            <a:ext cx="3124200" cy="369332"/>
          </a:xfrm>
          <a:prstGeom prst="rect">
            <a:avLst/>
          </a:prstGeom>
          <a:noFill/>
        </p:spPr>
        <p:txBody>
          <a:bodyPr wrap="square" rtlCol="0">
            <a:spAutoFit/>
          </a:bodyPr>
          <a:lstStyle/>
          <a:p>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Decision Tree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dirty="0"/>
          </a:p>
        </p:txBody>
      </p:sp>
      <p:pic>
        <p:nvPicPr>
          <p:cNvPr id="6" name="Picture 5">
            <a:extLst>
              <a:ext uri="{FF2B5EF4-FFF2-40B4-BE49-F238E27FC236}">
                <a16:creationId xmlns:a16="http://schemas.microsoft.com/office/drawing/2014/main" id="{EB5FB80D-9076-40D2-9CB6-41BDEC7A3038}"/>
              </a:ext>
            </a:extLst>
          </p:cNvPr>
          <p:cNvPicPr>
            <a:picLocks noChangeAspect="1"/>
          </p:cNvPicPr>
          <p:nvPr/>
        </p:nvPicPr>
        <p:blipFill rotWithShape="1">
          <a:blip r:embed="rId3">
            <a:extLst>
              <a:ext uri="{28A0092B-C50C-407E-A947-70E740481C1C}">
                <a14:useLocalDpi xmlns:a14="http://schemas.microsoft.com/office/drawing/2010/main" val="0"/>
              </a:ext>
            </a:extLst>
          </a:blip>
          <a:srcRect l="12630" t="24818" r="48150" b="29801"/>
          <a:stretch/>
        </p:blipFill>
        <p:spPr bwMode="auto">
          <a:xfrm>
            <a:off x="647382" y="1884158"/>
            <a:ext cx="5753418" cy="3743883"/>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3197066" y="271719"/>
            <a:ext cx="6424610" cy="784830"/>
          </a:xfrm>
          <a:prstGeom prst="rect">
            <a:avLst/>
          </a:prstGeom>
          <a:noFill/>
        </p:spPr>
        <p:txBody>
          <a:bodyPr wrap="square" rtlCol="0">
            <a:spAutoFit/>
          </a:bodyPr>
          <a:lstStyle/>
          <a:p>
            <a:pPr defTabSz="914126">
              <a:lnSpc>
                <a:spcPct val="90000"/>
              </a:lnSpc>
              <a:buClr>
                <a:srgbClr val="345D7E"/>
              </a:buClr>
              <a:buSzPct val="100000"/>
            </a:pPr>
            <a:r>
              <a:rPr lang="en-IN" sz="3000" b="1" dirty="0">
                <a:ln w="22225">
                  <a:solidFill>
                    <a:schemeClr val="accent2"/>
                  </a:solidFill>
                  <a:prstDash val="solid"/>
                </a:ln>
                <a:solidFill>
                  <a:schemeClr val="accent6">
                    <a:lumMod val="75000"/>
                  </a:schemeClr>
                </a:solidFill>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224472" y="1192079"/>
            <a:ext cx="3124200" cy="646331"/>
          </a:xfrm>
          <a:prstGeom prst="rect">
            <a:avLst/>
          </a:prstGeom>
          <a:noFill/>
        </p:spPr>
        <p:txBody>
          <a:bodyPr wrap="square" rtlCol="0">
            <a:spAutoFit/>
          </a:bodyPr>
          <a:lstStyle/>
          <a:p>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2</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).SGD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A67D2768-468F-42B9-A3EC-869D381B2901}"/>
              </a:ext>
            </a:extLst>
          </p:cNvPr>
          <p:cNvPicPr>
            <a:picLocks noChangeAspect="1"/>
          </p:cNvPicPr>
          <p:nvPr/>
        </p:nvPicPr>
        <p:blipFill rotWithShape="1">
          <a:blip r:embed="rId3">
            <a:extLst>
              <a:ext uri="{28A0092B-C50C-407E-A947-70E740481C1C}">
                <a14:useLocalDpi xmlns:a14="http://schemas.microsoft.com/office/drawing/2010/main" val="0"/>
              </a:ext>
            </a:extLst>
          </a:blip>
          <a:srcRect l="12569" t="27074" r="37629" b="28656"/>
          <a:stretch/>
        </p:blipFill>
        <p:spPr bwMode="auto">
          <a:xfrm>
            <a:off x="142240" y="1991733"/>
            <a:ext cx="5749066" cy="2874533"/>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36DBDB1F-C2B0-40F2-8B2B-D0A3B1537940}"/>
              </a:ext>
            </a:extLst>
          </p:cNvPr>
          <p:cNvSpPr txBox="1"/>
          <p:nvPr/>
        </p:nvSpPr>
        <p:spPr>
          <a:xfrm>
            <a:off x="7913050" y="1126580"/>
            <a:ext cx="3124200" cy="646331"/>
          </a:xfrm>
          <a:prstGeom prst="rect">
            <a:avLst/>
          </a:prstGeom>
          <a:noFill/>
        </p:spPr>
        <p:txBody>
          <a:bodyPr wrap="square" rtlCol="0">
            <a:spAutoFit/>
          </a:bodyPr>
          <a:lstStyle/>
          <a:p>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Linear</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7F75817A-8207-4C29-A96D-180B9F84EAA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630" t="35218" r="34589" b="18928"/>
          <a:stretch/>
        </p:blipFill>
        <p:spPr bwMode="auto">
          <a:xfrm>
            <a:off x="6094411" y="1997392"/>
            <a:ext cx="6113341" cy="29866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080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3197066" y="271719"/>
            <a:ext cx="6424610" cy="784830"/>
          </a:xfrm>
          <a:prstGeom prst="rect">
            <a:avLst/>
          </a:prstGeom>
          <a:noFill/>
        </p:spPr>
        <p:txBody>
          <a:bodyPr wrap="square" rtlCol="0">
            <a:spAutoFit/>
          </a:bodyPr>
          <a:lstStyle/>
          <a:p>
            <a:pPr defTabSz="914126">
              <a:lnSpc>
                <a:spcPct val="90000"/>
              </a:lnSpc>
              <a:buClr>
                <a:srgbClr val="345D7E"/>
              </a:buClr>
              <a:buSzPct val="100000"/>
            </a:pPr>
            <a:r>
              <a:rPr lang="en-IN" sz="3000" b="1" dirty="0">
                <a:ln w="22225">
                  <a:solidFill>
                    <a:schemeClr val="accent2"/>
                  </a:solidFill>
                  <a:prstDash val="solid"/>
                </a:ln>
                <a:solidFill>
                  <a:schemeClr val="accent6">
                    <a:lumMod val="75000"/>
                  </a:schemeClr>
                </a:solidFill>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224472" y="1192079"/>
            <a:ext cx="3124200" cy="646331"/>
          </a:xfrm>
          <a:prstGeom prst="rect">
            <a:avLst/>
          </a:prstGeom>
          <a:noFill/>
        </p:spPr>
        <p:txBody>
          <a:bodyPr wrap="square" rtlCol="0">
            <a:spAutoFit/>
          </a:bodyPr>
          <a:lstStyle/>
          <a:p>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4).SVM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7588981" y="1149244"/>
            <a:ext cx="3124200" cy="646331"/>
          </a:xfrm>
          <a:prstGeom prst="rect">
            <a:avLst/>
          </a:prstGeom>
          <a:noFill/>
        </p:spPr>
        <p:txBody>
          <a:bodyPr wrap="square" rtlCol="0">
            <a:spAutoFit/>
          </a:bodyPr>
          <a:lstStyle/>
          <a:p>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5</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IN" sz="1800" b="1" u="sng"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KNeighbors</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81A0131C-2C51-40C2-8F0F-287AAE39B774}"/>
              </a:ext>
            </a:extLst>
          </p:cNvPr>
          <p:cNvPicPr>
            <a:picLocks noChangeAspect="1"/>
          </p:cNvPicPr>
          <p:nvPr/>
        </p:nvPicPr>
        <p:blipFill rotWithShape="1">
          <a:blip r:embed="rId3">
            <a:extLst>
              <a:ext uri="{28A0092B-C50C-407E-A947-70E740481C1C}">
                <a14:useLocalDpi xmlns:a14="http://schemas.microsoft.com/office/drawing/2010/main" val="0"/>
              </a:ext>
            </a:extLst>
          </a:blip>
          <a:srcRect l="12630" t="29309" r="49213" b="27910"/>
          <a:stretch/>
        </p:blipFill>
        <p:spPr bwMode="auto">
          <a:xfrm>
            <a:off x="21351" y="1715860"/>
            <a:ext cx="5693109" cy="3589744"/>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41BA8540-695B-4B44-8633-94FC0229E0A5}"/>
              </a:ext>
            </a:extLst>
          </p:cNvPr>
          <p:cNvPicPr>
            <a:picLocks noChangeAspect="1"/>
          </p:cNvPicPr>
          <p:nvPr/>
        </p:nvPicPr>
        <p:blipFill rotWithShape="1">
          <a:blip r:embed="rId4">
            <a:extLst>
              <a:ext uri="{28A0092B-C50C-407E-A947-70E740481C1C}">
                <a14:useLocalDpi xmlns:a14="http://schemas.microsoft.com/office/drawing/2010/main" val="0"/>
              </a:ext>
            </a:extLst>
          </a:blip>
          <a:srcRect l="12231" t="25763" r="48416" b="33819"/>
          <a:stretch/>
        </p:blipFill>
        <p:spPr bwMode="auto">
          <a:xfrm>
            <a:off x="5714460" y="1810805"/>
            <a:ext cx="6050819" cy="34947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083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3197066" y="271719"/>
            <a:ext cx="6424610" cy="784830"/>
          </a:xfrm>
          <a:prstGeom prst="rect">
            <a:avLst/>
          </a:prstGeom>
          <a:noFill/>
        </p:spPr>
        <p:txBody>
          <a:bodyPr wrap="square" rtlCol="0">
            <a:spAutoFit/>
          </a:bodyPr>
          <a:lstStyle/>
          <a:p>
            <a:pPr defTabSz="914126">
              <a:lnSpc>
                <a:spcPct val="90000"/>
              </a:lnSpc>
              <a:buClr>
                <a:srgbClr val="345D7E"/>
              </a:buClr>
              <a:buSzPct val="100000"/>
            </a:pPr>
            <a:r>
              <a:rPr lang="en-IN" sz="3000" b="1" dirty="0">
                <a:ln w="22225">
                  <a:solidFill>
                    <a:schemeClr val="accent2"/>
                  </a:solidFill>
                  <a:prstDash val="solid"/>
                </a:ln>
                <a:solidFill>
                  <a:schemeClr val="accent6">
                    <a:lumMod val="75000"/>
                  </a:schemeClr>
                </a:solidFill>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224472" y="1192079"/>
            <a:ext cx="3124200" cy="646331"/>
          </a:xfrm>
          <a:prstGeom prst="rect">
            <a:avLst/>
          </a:prstGeom>
          <a:noFill/>
        </p:spPr>
        <p:txBody>
          <a:bodyPr wrap="square" rtlCol="0">
            <a:spAutoFit/>
          </a:bodyPr>
          <a:lstStyle/>
          <a:p>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Random forest</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7913050" y="1126580"/>
            <a:ext cx="3124200" cy="646331"/>
          </a:xfrm>
          <a:prstGeom prst="rect">
            <a:avLst/>
          </a:prstGeom>
          <a:noFill/>
        </p:spPr>
        <p:txBody>
          <a:bodyPr wrap="square" rtlCol="0">
            <a:spAutoFit/>
          </a:bodyPr>
          <a:lstStyle/>
          <a:p>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7</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Lasso &amp; Ridge</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50395A1E-899E-4270-8D0C-6120027EA427}"/>
              </a:ext>
            </a:extLst>
          </p:cNvPr>
          <p:cNvPicPr>
            <a:picLocks noChangeAspect="1"/>
          </p:cNvPicPr>
          <p:nvPr/>
        </p:nvPicPr>
        <p:blipFill rotWithShape="1">
          <a:blip r:embed="rId3">
            <a:extLst>
              <a:ext uri="{28A0092B-C50C-407E-A947-70E740481C1C}">
                <a14:useLocalDpi xmlns:a14="http://schemas.microsoft.com/office/drawing/2010/main" val="0"/>
              </a:ext>
            </a:extLst>
          </a:blip>
          <a:srcRect l="12630" t="27418" r="35918" b="26492"/>
          <a:stretch/>
        </p:blipFill>
        <p:spPr bwMode="auto">
          <a:xfrm>
            <a:off x="0" y="1637665"/>
            <a:ext cx="6094412" cy="4028256"/>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66B8D045-986E-4F47-9D38-3FD4FCCD2BF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364" t="24818" r="45624" b="7111"/>
          <a:stretch/>
        </p:blipFill>
        <p:spPr bwMode="auto">
          <a:xfrm>
            <a:off x="6534438" y="1566545"/>
            <a:ext cx="5429915" cy="4948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790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3197066" y="271719"/>
            <a:ext cx="6424610" cy="784830"/>
          </a:xfrm>
          <a:prstGeom prst="rect">
            <a:avLst/>
          </a:prstGeom>
          <a:noFill/>
        </p:spPr>
        <p:txBody>
          <a:bodyPr wrap="square" rtlCol="0">
            <a:spAutoFit/>
          </a:bodyPr>
          <a:lstStyle/>
          <a:p>
            <a:pPr defTabSz="914126">
              <a:lnSpc>
                <a:spcPct val="90000"/>
              </a:lnSpc>
              <a:buClr>
                <a:srgbClr val="345D7E"/>
              </a:buClr>
              <a:buSzPct val="100000"/>
            </a:pPr>
            <a:r>
              <a:rPr lang="en-IN" sz="3000" b="1" dirty="0">
                <a:ln w="22225">
                  <a:solidFill>
                    <a:schemeClr val="accent2"/>
                  </a:solidFill>
                  <a:prstDash val="solid"/>
                </a:ln>
                <a:solidFill>
                  <a:schemeClr val="accent6">
                    <a:lumMod val="75000"/>
                  </a:schemeClr>
                </a:solidFill>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224472" y="1192079"/>
            <a:ext cx="3124200" cy="646331"/>
          </a:xfrm>
          <a:prstGeom prst="rect">
            <a:avLst/>
          </a:prstGeom>
          <a:noFill/>
        </p:spPr>
        <p:txBody>
          <a:bodyPr wrap="square" rtlCol="0">
            <a:spAutoFit/>
          </a:bodyPr>
          <a:lstStyle/>
          <a:p>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r>
              <a:rPr lang="en-IN" sz="1800" b="1" u="sng"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XGBoost</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7913050" y="1126580"/>
            <a:ext cx="3124200" cy="646331"/>
          </a:xfrm>
          <a:prstGeom prst="rect">
            <a:avLst/>
          </a:prstGeom>
          <a:noFill/>
        </p:spPr>
        <p:txBody>
          <a:bodyPr wrap="square" rtlCol="0">
            <a:spAutoFit/>
          </a:bodyPr>
          <a:lstStyle/>
          <a:p>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9</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).Ada Boost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D6604C18-10D2-43B6-A1AE-6859705A2C8E}"/>
              </a:ext>
            </a:extLst>
          </p:cNvPr>
          <p:cNvPicPr>
            <a:picLocks noChangeAspect="1"/>
          </p:cNvPicPr>
          <p:nvPr/>
        </p:nvPicPr>
        <p:blipFill rotWithShape="1">
          <a:blip r:embed="rId3">
            <a:extLst>
              <a:ext uri="{28A0092B-C50C-407E-A947-70E740481C1C}">
                <a14:useLocalDpi xmlns:a14="http://schemas.microsoft.com/office/drawing/2010/main" val="0"/>
              </a:ext>
            </a:extLst>
          </a:blip>
          <a:srcRect l="12691" t="25785" r="37139" b="34884"/>
          <a:stretch/>
        </p:blipFill>
        <p:spPr bwMode="auto">
          <a:xfrm>
            <a:off x="8893" y="1624330"/>
            <a:ext cx="6015990" cy="390271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756BA267-4961-429E-A754-04212207EE7C}"/>
              </a:ext>
            </a:extLst>
          </p:cNvPr>
          <p:cNvPicPr>
            <a:picLocks noChangeAspect="1"/>
          </p:cNvPicPr>
          <p:nvPr/>
        </p:nvPicPr>
        <p:blipFill rotWithShape="1">
          <a:blip r:embed="rId4">
            <a:extLst>
              <a:ext uri="{28A0092B-C50C-407E-A947-70E740481C1C}">
                <a14:useLocalDpi xmlns:a14="http://schemas.microsoft.com/office/drawing/2010/main" val="0"/>
              </a:ext>
            </a:extLst>
          </a:blip>
          <a:srcRect l="12811" t="25140" r="37747" b="29085"/>
          <a:stretch/>
        </p:blipFill>
        <p:spPr bwMode="auto">
          <a:xfrm>
            <a:off x="6218408" y="1515244"/>
            <a:ext cx="6255258" cy="43673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098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extBox 1">
            <a:extLst>
              <a:ext uri="{FF2B5EF4-FFF2-40B4-BE49-F238E27FC236}">
                <a16:creationId xmlns:a16="http://schemas.microsoft.com/office/drawing/2014/main" id="{A2EFB39D-CCA8-47BB-943B-A2664EB82BE8}"/>
              </a:ext>
            </a:extLst>
          </p:cNvPr>
          <p:cNvSpPr txBox="1"/>
          <p:nvPr/>
        </p:nvSpPr>
        <p:spPr>
          <a:xfrm>
            <a:off x="3197066" y="271719"/>
            <a:ext cx="6424610" cy="784830"/>
          </a:xfrm>
          <a:prstGeom prst="rect">
            <a:avLst/>
          </a:prstGeom>
          <a:noFill/>
        </p:spPr>
        <p:txBody>
          <a:bodyPr wrap="square" rtlCol="0">
            <a:spAutoFit/>
          </a:bodyPr>
          <a:lstStyle/>
          <a:p>
            <a:pPr defTabSz="914126">
              <a:lnSpc>
                <a:spcPct val="90000"/>
              </a:lnSpc>
              <a:buClr>
                <a:srgbClr val="345D7E"/>
              </a:buClr>
              <a:buSzPct val="100000"/>
            </a:pPr>
            <a:r>
              <a:rPr lang="en-IN" sz="3000" b="1" dirty="0">
                <a:ln w="22225">
                  <a:solidFill>
                    <a:schemeClr val="accent2"/>
                  </a:solidFill>
                  <a:prstDash val="solid"/>
                </a:ln>
                <a:solidFill>
                  <a:schemeClr val="accent6">
                    <a:lumMod val="75000"/>
                  </a:schemeClr>
                </a:solidFill>
              </a:rPr>
              <a:t>Run and evaluate select models</a:t>
            </a:r>
          </a:p>
          <a:p>
            <a:endParaRPr lang="en-IN" dirty="0"/>
          </a:p>
        </p:txBody>
      </p:sp>
      <p:sp>
        <p:nvSpPr>
          <p:cNvPr id="3" name="TextBox 2">
            <a:extLst>
              <a:ext uri="{FF2B5EF4-FFF2-40B4-BE49-F238E27FC236}">
                <a16:creationId xmlns:a16="http://schemas.microsoft.com/office/drawing/2014/main" id="{BED944C9-C8AC-4982-B006-71D96E0ED2AC}"/>
              </a:ext>
            </a:extLst>
          </p:cNvPr>
          <p:cNvSpPr txBox="1"/>
          <p:nvPr/>
        </p:nvSpPr>
        <p:spPr>
          <a:xfrm>
            <a:off x="224472" y="1192079"/>
            <a:ext cx="3124200" cy="923330"/>
          </a:xfrm>
          <a:prstGeom prst="rect">
            <a:avLst/>
          </a:prstGeom>
          <a:noFill/>
        </p:spPr>
        <p:txBody>
          <a:bodyPr wrap="square" rtlCol="0">
            <a:spAutoFit/>
          </a:bodyPr>
          <a:lstStyle/>
          <a:p>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10</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).Gradient Boosting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36DBDB1F-C2B0-40F2-8B2B-D0A3B1537940}"/>
              </a:ext>
            </a:extLst>
          </p:cNvPr>
          <p:cNvSpPr txBox="1"/>
          <p:nvPr/>
        </p:nvSpPr>
        <p:spPr>
          <a:xfrm>
            <a:off x="7587930" y="1078914"/>
            <a:ext cx="3124200" cy="646331"/>
          </a:xfrm>
          <a:prstGeom prst="rect">
            <a:avLst/>
          </a:prstGeom>
          <a:noFill/>
        </p:spPr>
        <p:txBody>
          <a:bodyPr wrap="square" rtlCol="0">
            <a:spAutoFit/>
          </a:bodyPr>
          <a:lstStyle/>
          <a:p>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Bagging</a:t>
            </a: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5AB1D361-08D6-42B9-918E-E3149B4B552A}"/>
              </a:ext>
            </a:extLst>
          </p:cNvPr>
          <p:cNvPicPr>
            <a:picLocks noChangeAspect="1"/>
          </p:cNvPicPr>
          <p:nvPr/>
        </p:nvPicPr>
        <p:blipFill rotWithShape="1">
          <a:blip r:embed="rId3">
            <a:extLst>
              <a:ext uri="{28A0092B-C50C-407E-A947-70E740481C1C}">
                <a14:useLocalDpi xmlns:a14="http://schemas.microsoft.com/office/drawing/2010/main" val="0"/>
              </a:ext>
            </a:extLst>
          </a:blip>
          <a:srcRect l="12691" t="25140" r="37385" b="29515"/>
          <a:stretch/>
        </p:blipFill>
        <p:spPr bwMode="auto">
          <a:xfrm>
            <a:off x="0" y="1515243"/>
            <a:ext cx="5785768" cy="4150677"/>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C1A0359D-88FC-4F15-A52F-2BE759E98EF1}"/>
              </a:ext>
            </a:extLst>
          </p:cNvPr>
          <p:cNvPicPr>
            <a:picLocks noChangeAspect="1"/>
          </p:cNvPicPr>
          <p:nvPr/>
        </p:nvPicPr>
        <p:blipFill rotWithShape="1">
          <a:blip r:embed="rId4">
            <a:extLst>
              <a:ext uri="{28A0092B-C50C-407E-A947-70E740481C1C}">
                <a14:useLocalDpi xmlns:a14="http://schemas.microsoft.com/office/drawing/2010/main" val="0"/>
              </a:ext>
            </a:extLst>
          </a:blip>
          <a:srcRect l="12933" t="25999" r="37751" b="28873"/>
          <a:stretch/>
        </p:blipFill>
        <p:spPr bwMode="auto">
          <a:xfrm>
            <a:off x="5841012" y="1652904"/>
            <a:ext cx="6208748" cy="38030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935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txBox="1">
            <a:spLocks noGrp="1"/>
          </p:cNvSpPr>
          <p:nvPr>
            <p:ph type="title"/>
          </p:nvPr>
        </p:nvSpPr>
        <p:spPr>
          <a:xfrm>
            <a:off x="2609996" y="223520"/>
            <a:ext cx="9143538" cy="579120"/>
          </a:xfrm>
          <a:prstGeom prst="rect">
            <a:avLst/>
          </a:prstGeom>
          <a:noFill/>
          <a:ln>
            <a:noFill/>
          </a:ln>
        </p:spPr>
        <p:txBody>
          <a:bodyPr spcFirstLastPara="1" wrap="square" lIns="91425" tIns="45700" rIns="91425" bIns="45700" anchor="b" anchorCtr="0">
            <a:normAutofit/>
          </a:bodyPr>
          <a:lstStyle/>
          <a:p>
            <a:pPr lvl="0" indent="0">
              <a:lnSpc>
                <a:spcPct val="90000"/>
              </a:lnSpc>
              <a:spcBef>
                <a:spcPts val="0"/>
              </a:spcBef>
              <a:spcAft>
                <a:spcPts val="0"/>
              </a:spcAft>
              <a:buClr>
                <a:srgbClr val="345D7E"/>
              </a:buClr>
              <a:buSzPts val="3200"/>
              <a:buFont typeface="Calibri"/>
              <a:buNone/>
            </a:pPr>
            <a:r>
              <a:rPr lang="en-US" sz="3000" b="1" dirty="0">
                <a:ln w="22225">
                  <a:solidFill>
                    <a:schemeClr val="accent2"/>
                  </a:solidFill>
                  <a:prstDash val="solid"/>
                </a:ln>
                <a:solidFill>
                  <a:schemeClr val="accent6">
                    <a:lumMod val="75000"/>
                  </a:schemeClr>
                </a:solidFill>
                <a:latin typeface="+mn-lt"/>
                <a:ea typeface="+mn-ea"/>
                <a:cs typeface="+mn-cs"/>
              </a:rPr>
              <a:t>Hyper parameter tuning result</a:t>
            </a:r>
            <a:endParaRPr sz="3000" b="1" dirty="0">
              <a:ln w="22225">
                <a:solidFill>
                  <a:schemeClr val="accent2"/>
                </a:solidFill>
                <a:prstDash val="solid"/>
              </a:ln>
              <a:solidFill>
                <a:schemeClr val="accent6">
                  <a:lumMod val="75000"/>
                </a:schemeClr>
              </a:solidFill>
              <a:latin typeface="+mn-lt"/>
              <a:ea typeface="+mn-ea"/>
              <a:cs typeface="+mn-cs"/>
            </a:endParaRPr>
          </a:p>
        </p:txBody>
      </p:sp>
      <p:pic>
        <p:nvPicPr>
          <p:cNvPr id="5" name="Picture 4">
            <a:extLst>
              <a:ext uri="{FF2B5EF4-FFF2-40B4-BE49-F238E27FC236}">
                <a16:creationId xmlns:a16="http://schemas.microsoft.com/office/drawing/2014/main" id="{A0B613E1-0803-4B69-88B8-5D7722AA0C4D}"/>
              </a:ext>
            </a:extLst>
          </p:cNvPr>
          <p:cNvPicPr>
            <a:picLocks noChangeAspect="1"/>
          </p:cNvPicPr>
          <p:nvPr/>
        </p:nvPicPr>
        <p:blipFill rotWithShape="1">
          <a:blip r:embed="rId3">
            <a:extLst>
              <a:ext uri="{28A0092B-C50C-407E-A947-70E740481C1C}">
                <a14:useLocalDpi xmlns:a14="http://schemas.microsoft.com/office/drawing/2010/main" val="0"/>
              </a:ext>
            </a:extLst>
          </a:blip>
          <a:srcRect l="11001" t="24932" r="30208" b="51868"/>
          <a:stretch/>
        </p:blipFill>
        <p:spPr bwMode="auto">
          <a:xfrm>
            <a:off x="1047432" y="1095692"/>
            <a:ext cx="8929688" cy="1982183"/>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884F70D6-4942-4405-B722-8E8969EBFEAD}"/>
              </a:ext>
            </a:extLst>
          </p:cNvPr>
          <p:cNvPicPr>
            <a:picLocks noChangeAspect="1"/>
          </p:cNvPicPr>
          <p:nvPr/>
        </p:nvPicPr>
        <p:blipFill rotWithShape="1">
          <a:blip r:embed="rId3">
            <a:extLst>
              <a:ext uri="{28A0092B-C50C-407E-A947-70E740481C1C}">
                <a14:useLocalDpi xmlns:a14="http://schemas.microsoft.com/office/drawing/2010/main" val="0"/>
              </a:ext>
            </a:extLst>
          </a:blip>
          <a:srcRect l="12448" t="46411" r="30854" b="14472"/>
          <a:stretch/>
        </p:blipFill>
        <p:spPr bwMode="auto">
          <a:xfrm>
            <a:off x="1282064" y="3252786"/>
            <a:ext cx="8603616" cy="3338151"/>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txBox="1">
            <a:spLocks noGrp="1"/>
          </p:cNvSpPr>
          <p:nvPr>
            <p:ph type="title"/>
          </p:nvPr>
        </p:nvSpPr>
        <p:spPr>
          <a:xfrm>
            <a:off x="1431436" y="267063"/>
            <a:ext cx="9143538" cy="579120"/>
          </a:xfrm>
          <a:prstGeom prst="rect">
            <a:avLst/>
          </a:prstGeom>
          <a:noFill/>
          <a:ln>
            <a:noFill/>
          </a:ln>
        </p:spPr>
        <p:txBody>
          <a:bodyPr spcFirstLastPara="1" wrap="square" lIns="91425" tIns="45700" rIns="91425" bIns="45700" anchor="b" anchorCtr="0">
            <a:normAutofit/>
          </a:bodyPr>
          <a:lstStyle/>
          <a:p>
            <a:pPr lvl="0" indent="0">
              <a:lnSpc>
                <a:spcPct val="90000"/>
              </a:lnSpc>
              <a:spcBef>
                <a:spcPts val="0"/>
              </a:spcBef>
              <a:spcAft>
                <a:spcPts val="0"/>
              </a:spcAft>
              <a:buClr>
                <a:srgbClr val="345D7E"/>
              </a:buClr>
              <a:buSzPts val="3200"/>
              <a:buFont typeface="Calibri"/>
              <a:buNone/>
            </a:pPr>
            <a:r>
              <a:rPr lang="en-US" sz="3000" b="1" dirty="0">
                <a:ln w="22225">
                  <a:solidFill>
                    <a:schemeClr val="accent2"/>
                  </a:solidFill>
                  <a:prstDash val="solid"/>
                </a:ln>
                <a:solidFill>
                  <a:schemeClr val="accent6">
                    <a:lumMod val="75000"/>
                  </a:schemeClr>
                </a:solidFill>
                <a:latin typeface="+mn-lt"/>
                <a:ea typeface="+mn-ea"/>
                <a:cs typeface="+mn-cs"/>
              </a:rPr>
              <a:t>Regression and distribution plot of prediction</a:t>
            </a:r>
            <a:endParaRPr sz="3000" b="1" dirty="0">
              <a:ln w="22225">
                <a:solidFill>
                  <a:schemeClr val="accent2"/>
                </a:solidFill>
                <a:prstDash val="solid"/>
              </a:ln>
              <a:solidFill>
                <a:schemeClr val="accent6">
                  <a:lumMod val="75000"/>
                </a:schemeClr>
              </a:solidFill>
              <a:latin typeface="+mn-lt"/>
              <a:ea typeface="+mn-ea"/>
              <a:cs typeface="+mn-cs"/>
            </a:endParaRPr>
          </a:p>
        </p:txBody>
      </p:sp>
      <p:pic>
        <p:nvPicPr>
          <p:cNvPr id="7" name="Picture 6">
            <a:extLst>
              <a:ext uri="{FF2B5EF4-FFF2-40B4-BE49-F238E27FC236}">
                <a16:creationId xmlns:a16="http://schemas.microsoft.com/office/drawing/2014/main" id="{40578AC6-E753-4382-B09E-4F480BF6D2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800" t="24710" r="44640" b="5448"/>
          <a:stretch/>
        </p:blipFill>
        <p:spPr bwMode="auto">
          <a:xfrm>
            <a:off x="388302" y="958215"/>
            <a:ext cx="5230177" cy="5328326"/>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8C2E2A1-79FA-4FCA-B8DA-A290EC8E55C2}"/>
              </a:ext>
            </a:extLst>
          </p:cNvPr>
          <p:cNvPicPr>
            <a:picLocks noChangeAspect="1"/>
          </p:cNvPicPr>
          <p:nvPr/>
        </p:nvPicPr>
        <p:blipFill rotWithShape="1">
          <a:blip r:embed="rId4">
            <a:extLst>
              <a:ext uri="{28A0092B-C50C-407E-A947-70E740481C1C}">
                <a14:useLocalDpi xmlns:a14="http://schemas.microsoft.com/office/drawing/2010/main" val="0"/>
              </a:ext>
            </a:extLst>
          </a:blip>
          <a:srcRect l="13054" t="40397" r="56720" b="8661"/>
          <a:stretch/>
        </p:blipFill>
        <p:spPr bwMode="auto">
          <a:xfrm>
            <a:off x="6094411" y="958214"/>
            <a:ext cx="5484737" cy="51987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08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a:spLocks noGrp="1"/>
          </p:cNvSpPr>
          <p:nvPr>
            <p:ph type="title"/>
          </p:nvPr>
        </p:nvSpPr>
        <p:spPr>
          <a:xfrm>
            <a:off x="547777" y="294640"/>
            <a:ext cx="10361752" cy="711421"/>
          </a:xfrm>
          <a:prstGeom prst="rect">
            <a:avLst/>
          </a:prstGeom>
          <a:noFill/>
          <a:ln>
            <a:noFill/>
          </a:ln>
        </p:spPr>
        <p:txBody>
          <a:bodyPr spcFirstLastPara="1" wrap="square" lIns="91425" tIns="45700" rIns="91425" bIns="45700" anchor="b" anchorCtr="0">
            <a:normAutofit/>
          </a:bodyPr>
          <a:lstStyle/>
          <a:p>
            <a:pPr marL="0" lvl="0" indent="0" rtl="0">
              <a:lnSpc>
                <a:spcPct val="90000"/>
              </a:lnSpc>
              <a:spcBef>
                <a:spcPts val="0"/>
              </a:spcBef>
              <a:spcAft>
                <a:spcPts val="0"/>
              </a:spcAft>
              <a:buClr>
                <a:srgbClr val="345D7E"/>
              </a:buClr>
              <a:buSzPts val="3200"/>
              <a:buFont typeface="Calibri"/>
              <a:buNone/>
            </a:pPr>
            <a:r>
              <a:rPr lang="en-US" sz="3500" b="1" dirty="0">
                <a:ln w="22225">
                  <a:solidFill>
                    <a:schemeClr val="accent2"/>
                  </a:solidFill>
                  <a:prstDash val="solid"/>
                </a:ln>
                <a:solidFill>
                  <a:schemeClr val="accent6">
                    <a:lumMod val="75000"/>
                  </a:schemeClr>
                </a:solidFill>
                <a:latin typeface="+mn-lt"/>
                <a:ea typeface="+mn-ea"/>
                <a:cs typeface="+mn-cs"/>
              </a:rPr>
              <a:t>Conclusion</a:t>
            </a:r>
            <a:endParaRPr sz="3500" b="1" dirty="0">
              <a:ln w="22225">
                <a:solidFill>
                  <a:schemeClr val="accent2"/>
                </a:solidFill>
                <a:prstDash val="solid"/>
              </a:ln>
              <a:solidFill>
                <a:schemeClr val="accent6">
                  <a:lumMod val="75000"/>
                </a:schemeClr>
              </a:solidFill>
              <a:latin typeface="+mn-lt"/>
              <a:ea typeface="+mn-ea"/>
              <a:cs typeface="+mn-cs"/>
            </a:endParaRPr>
          </a:p>
        </p:txBody>
      </p:sp>
      <p:sp>
        <p:nvSpPr>
          <p:cNvPr id="293" name="Google Shape;293;p25"/>
          <p:cNvSpPr txBox="1"/>
          <p:nvPr/>
        </p:nvSpPr>
        <p:spPr>
          <a:xfrm>
            <a:off x="1238396" y="1400387"/>
            <a:ext cx="9236564" cy="3775352"/>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a:lnSpc>
                <a:spcPct val="107000"/>
              </a:lnSpc>
              <a:spcAft>
                <a:spcPts val="800"/>
              </a:spcAft>
            </a:pPr>
            <a:r>
              <a:rPr lang="en-IN" sz="2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Key Findings and Conclusions of the Study</a:t>
            </a:r>
            <a:endParaRPr lang="en-IN" sz="2500" b="1"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step-by-step procedure to analyse the dataset and finding the correlation between the features. Thus we can select the features which are correlated to each other and are independent in nature. 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 Then we have also saved the best model and predicted the label. It was good the predicted and actual values were almost same.</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xfrm>
            <a:off x="984657" y="557559"/>
            <a:ext cx="10361752" cy="102740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45D7E"/>
              </a:buClr>
              <a:buSzPts val="3200"/>
              <a:buFont typeface="Calibri"/>
              <a:buNone/>
            </a:pPr>
            <a:r>
              <a:rPr lang="en-US" sz="3500" b="1" dirty="0">
                <a:ln w="22225">
                  <a:solidFill>
                    <a:schemeClr val="accent2"/>
                  </a:solidFill>
                  <a:prstDash val="solid"/>
                </a:ln>
                <a:solidFill>
                  <a:schemeClr val="accent6">
                    <a:lumMod val="75000"/>
                  </a:schemeClr>
                </a:solidFill>
                <a:latin typeface="+mn-lt"/>
                <a:ea typeface="+mn-ea"/>
                <a:cs typeface="+mn-cs"/>
              </a:rPr>
              <a:t>Limitations of this work and Scope for Future Work</a:t>
            </a:r>
            <a:endParaRPr sz="3500" b="1" dirty="0">
              <a:ln w="22225">
                <a:solidFill>
                  <a:schemeClr val="accent2"/>
                </a:solidFill>
                <a:prstDash val="solid"/>
              </a:ln>
              <a:solidFill>
                <a:schemeClr val="accent6">
                  <a:lumMod val="75000"/>
                </a:schemeClr>
              </a:solidFill>
              <a:latin typeface="+mn-lt"/>
              <a:ea typeface="+mn-ea"/>
              <a:cs typeface="+mn-cs"/>
            </a:endParaRPr>
          </a:p>
        </p:txBody>
      </p:sp>
      <p:sp>
        <p:nvSpPr>
          <p:cNvPr id="299" name="Google Shape;299;p26"/>
          <p:cNvSpPr txBox="1"/>
          <p:nvPr/>
        </p:nvSpPr>
        <p:spPr>
          <a:xfrm>
            <a:off x="984657" y="1788160"/>
            <a:ext cx="9906000" cy="2565790"/>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First draw back is the length of the dataset it is small because of scraping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Followed by a greater number of skewness these two will reduce our model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Data scrap from the different websites so it can be change at any time so also we have update model with new data at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Also, we have tried best to deal with skewness and feature insight. So it looks quite good that we have achieved a accuracy of 93.69% even after dealing all these drawbacks.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Also,</a:t>
            </a:r>
            <a:r>
              <a:rPr lang="en-IN" sz="1800" dirty="0">
                <a:effectLst/>
                <a:latin typeface="Calibri" panose="020F0502020204030204" pitchFamily="34" charset="0"/>
                <a:ea typeface="Calibri" panose="020F0502020204030204" pitchFamily="34" charset="0"/>
                <a:cs typeface="Times New Roman" panose="02020603050405020304" pitchFamily="18" charset="0"/>
              </a:rPr>
              <a:t> this study will not cover all Regression algorithms instead, it is focused on the chosen algorithm, starting from the basic ensemble techniques to the advanced ones.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
          <p:cNvSpPr txBox="1">
            <a:spLocks noGrp="1"/>
          </p:cNvSpPr>
          <p:nvPr>
            <p:ph type="title"/>
          </p:nvPr>
        </p:nvSpPr>
        <p:spPr>
          <a:xfrm>
            <a:off x="1428608" y="175967"/>
            <a:ext cx="9143538" cy="52161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345D7E"/>
              </a:buClr>
              <a:buSzPts val="3200"/>
              <a:buFont typeface="Calibri"/>
              <a:buNone/>
            </a:pPr>
            <a:r>
              <a:rPr lang="en-US" dirty="0"/>
              <a:t>Introduction</a:t>
            </a:r>
            <a:endParaRPr dirty="0"/>
          </a:p>
        </p:txBody>
      </p:sp>
      <p:sp>
        <p:nvSpPr>
          <p:cNvPr id="132" name="Google Shape;132;p3"/>
          <p:cNvSpPr txBox="1">
            <a:spLocks noGrp="1"/>
          </p:cNvSpPr>
          <p:nvPr>
            <p:ph type="body" idx="1"/>
          </p:nvPr>
        </p:nvSpPr>
        <p:spPr>
          <a:xfrm>
            <a:off x="0" y="639363"/>
            <a:ext cx="7731760" cy="6117038"/>
          </a:xfrm>
          <a:prstGeom prst="rect">
            <a:avLst/>
          </a:prstGeom>
          <a:noFill/>
          <a:ln>
            <a:noFill/>
          </a:ln>
        </p:spPr>
        <p:txBody>
          <a:bodyPr spcFirstLastPara="1" wrap="square" lIns="91425" tIns="45700" rIns="91425" bIns="45700" anchor="t" anchorCtr="0">
            <a:noAutofit/>
          </a:bodyPr>
          <a:lstStyle/>
          <a:p>
            <a:pPr marL="628650" indent="-171450">
              <a:lnSpc>
                <a:spcPct val="107000"/>
              </a:lnSpc>
              <a:spcAft>
                <a:spcPts val="1200"/>
              </a:spcAft>
            </a:pPr>
            <a:r>
              <a:rPr lang="en-IN" sz="1400" dirty="0">
                <a:latin typeface="Calibri" panose="020F0502020204030204" pitchFamily="34" charset="0"/>
                <a:cs typeface="Times New Roman" panose="02020603050405020304" pitchFamily="18" charset="0"/>
              </a:rPr>
              <a:t>The digital revolution is disrupting used-car retailing—for the better. This new wave of digital retailing represents more than technology alone because it focuses a spotlight on the importance of the customer experience in the used-car-buying process. As revealed by our proprietary customer research, online providers are beginning to dilute traditional used-car dealers’ positions and drive growth by empowering digitally savvy customers via three major capabilities:</a:t>
            </a:r>
          </a:p>
          <a:p>
            <a:pPr marL="628650" indent="-171450">
              <a:lnSpc>
                <a:spcPct val="107000"/>
              </a:lnSpc>
              <a:spcAft>
                <a:spcPts val="1200"/>
              </a:spcAft>
            </a:pPr>
            <a:r>
              <a:rPr lang="en-IN" sz="1400" dirty="0">
                <a:latin typeface="Calibri" panose="020F0502020204030204" pitchFamily="34" charset="0"/>
                <a:cs typeface="Times New Roman" panose="02020603050405020304" pitchFamily="18" charset="0"/>
              </a:rPr>
              <a:t>Complete end-to-end purchasing capabilities </a:t>
            </a:r>
          </a:p>
          <a:p>
            <a:pPr marL="628650" indent="-171450">
              <a:lnSpc>
                <a:spcPct val="107000"/>
              </a:lnSpc>
              <a:spcAft>
                <a:spcPts val="1200"/>
              </a:spcAft>
            </a:pPr>
            <a:r>
              <a:rPr lang="en-IN" sz="1400" dirty="0">
                <a:latin typeface="Calibri" panose="020F0502020204030204" pitchFamily="34" charset="0"/>
                <a:cs typeface="Times New Roman" panose="02020603050405020304" pitchFamily="18" charset="0"/>
              </a:rPr>
              <a:t>Extensive vehicle data and photos, along with effective search tools</a:t>
            </a:r>
          </a:p>
          <a:p>
            <a:pPr marL="628650" indent="-171450">
              <a:lnSpc>
                <a:spcPct val="107000"/>
              </a:lnSpc>
              <a:spcAft>
                <a:spcPts val="1200"/>
              </a:spcAft>
            </a:pPr>
            <a:r>
              <a:rPr lang="en-IN" sz="1400" dirty="0">
                <a:latin typeface="Calibri" panose="020F0502020204030204" pitchFamily="34" charset="0"/>
                <a:cs typeface="Times New Roman" panose="02020603050405020304" pitchFamily="18" charset="0"/>
              </a:rPr>
              <a:t>Unique delivery options</a:t>
            </a:r>
          </a:p>
          <a:p>
            <a:pPr marL="628650" indent="-171450">
              <a:lnSpc>
                <a:spcPct val="107000"/>
              </a:lnSpc>
              <a:spcAft>
                <a:spcPts val="1200"/>
              </a:spcAft>
            </a:pPr>
            <a:r>
              <a:rPr lang="en-IN" sz="1400" dirty="0">
                <a:latin typeface="Calibri" panose="020F0502020204030204" pitchFamily="34" charset="0"/>
                <a:cs typeface="Times New Roman" panose="02020603050405020304" pitchFamily="18" charset="0"/>
              </a:rPr>
              <a:t>With the rise of digital players and potential incumbent-dealer consolidation on the horizon, the evolving market will feature new threats and opportunities for players trying to capture value in an already competitive environment. Furthermore, while the ways customers purchase vehicles are changing, it’s also true that the needs of used-car buyers differ far more than those of new-vehicle purchasers. As a result, to generate a uniformly distinctive and differentiating customer experience, all used-car retailers must identify their target customer segments and rapidly develop the best approaches among a growing array of available options</a:t>
            </a:r>
            <a:r>
              <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90000"/>
              </a:lnSpc>
              <a:spcBef>
                <a:spcPts val="0"/>
              </a:spcBef>
              <a:spcAft>
                <a:spcPts val="0"/>
              </a:spcAft>
              <a:buSzPts val="1360"/>
              <a:buNone/>
            </a:pPr>
            <a:endParaRPr lang="en-US" sz="1800" cap="none" dirty="0">
              <a:solidFill>
                <a:srgbClr val="000000"/>
              </a:solidFill>
              <a:latin typeface="Calibri"/>
              <a:cs typeface="Calibri"/>
              <a:sym typeface="Calibri"/>
            </a:endParaRPr>
          </a:p>
        </p:txBody>
      </p:sp>
      <p:pic>
        <p:nvPicPr>
          <p:cNvPr id="5" name="Picture 4">
            <a:extLst>
              <a:ext uri="{FF2B5EF4-FFF2-40B4-BE49-F238E27FC236}">
                <a16:creationId xmlns:a16="http://schemas.microsoft.com/office/drawing/2014/main" id="{F33C2673-77C8-4813-9416-AEFAA9DBA528}"/>
              </a:ext>
            </a:extLst>
          </p:cNvPr>
          <p:cNvPicPr>
            <a:picLocks noChangeAspect="1"/>
          </p:cNvPicPr>
          <p:nvPr/>
        </p:nvPicPr>
        <p:blipFill>
          <a:blip r:embed="rId3"/>
          <a:stretch>
            <a:fillRect/>
          </a:stretch>
        </p:blipFill>
        <p:spPr>
          <a:xfrm>
            <a:off x="7543452" y="1828800"/>
            <a:ext cx="4201310" cy="27957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27"/>
          <p:cNvPicPr preferRelativeResize="0"/>
          <p:nvPr/>
        </p:nvPicPr>
        <p:blipFill rotWithShape="1">
          <a:blip r:embed="rId3">
            <a:alphaModFix/>
          </a:blip>
          <a:srcRect/>
          <a:stretch/>
        </p:blipFill>
        <p:spPr>
          <a:xfrm>
            <a:off x="93662" y="762000"/>
            <a:ext cx="12001500" cy="480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Exercise</a:t>
            </a:r>
            <a:endParaRPr/>
          </a:p>
        </p:txBody>
      </p:sp>
      <p:sp>
        <p:nvSpPr>
          <p:cNvPr id="139" name="Google Shape;139;p4"/>
          <p:cNvSpPr txBox="1">
            <a:spLocks noGrp="1"/>
          </p:cNvSpPr>
          <p:nvPr>
            <p:ph type="body" idx="1"/>
          </p:nvPr>
        </p:nvSpPr>
        <p:spPr>
          <a:xfrm>
            <a:off x="1370243" y="1989258"/>
            <a:ext cx="4724169" cy="3697465"/>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1920"/>
              <a:buChar char="●"/>
            </a:pPr>
            <a:r>
              <a:rPr lang="en-US" b="0" i="0" dirty="0">
                <a:solidFill>
                  <a:srgbClr val="000000"/>
                </a:solidFill>
                <a:latin typeface="Calibri"/>
                <a:ea typeface="Calibri"/>
                <a:cs typeface="Calibri"/>
                <a:sym typeface="Calibri"/>
              </a:rPr>
              <a:t>Build a model which can be used to predict in terms of a probability for each </a:t>
            </a:r>
            <a:r>
              <a:rPr lang="en-US" dirty="0">
                <a:solidFill>
                  <a:srgbClr val="000000"/>
                </a:solidFill>
                <a:latin typeface="Calibri"/>
                <a:ea typeface="Calibri"/>
                <a:cs typeface="Calibri"/>
                <a:sym typeface="Calibri"/>
              </a:rPr>
              <a:t>car price </a:t>
            </a:r>
            <a:r>
              <a:rPr lang="en-US" b="0" i="0" dirty="0">
                <a:solidFill>
                  <a:srgbClr val="000000"/>
                </a:solidFill>
                <a:latin typeface="Calibri"/>
                <a:ea typeface="Calibri"/>
                <a:cs typeface="Calibri"/>
                <a:sym typeface="Calibri"/>
              </a:rPr>
              <a:t>transaction,.</a:t>
            </a:r>
            <a:endParaRPr lang="en-US" dirty="0"/>
          </a:p>
          <a:p>
            <a:pPr marL="274320" lvl="0" indent="-274320" algn="l" rtl="0">
              <a:lnSpc>
                <a:spcPct val="90000"/>
              </a:lnSpc>
              <a:spcBef>
                <a:spcPts val="1800"/>
              </a:spcBef>
              <a:spcAft>
                <a:spcPts val="0"/>
              </a:spcAft>
              <a:buSzPts val="1920"/>
              <a:buChar char="●"/>
            </a:pPr>
            <a:r>
              <a:rPr lang="en-US" b="0" i="0" dirty="0">
                <a:solidFill>
                  <a:srgbClr val="000000"/>
                </a:solidFill>
                <a:latin typeface="Calibri"/>
                <a:ea typeface="Calibri"/>
                <a:cs typeface="Calibri"/>
                <a:sym typeface="Calibri"/>
              </a:rPr>
              <a:t>In this case, target column has continues values so we used regression based models.</a:t>
            </a:r>
            <a:endParaRPr lang="en-US" dirty="0">
              <a:latin typeface="Calibri"/>
              <a:ea typeface="Calibri"/>
              <a:cs typeface="Calibri"/>
              <a:sym typeface="Calibri"/>
            </a:endParaRPr>
          </a:p>
        </p:txBody>
      </p:sp>
      <p:pic>
        <p:nvPicPr>
          <p:cNvPr id="140" name="Google Shape;140;p4"/>
          <p:cNvPicPr preferRelativeResize="0"/>
          <p:nvPr/>
        </p:nvPicPr>
        <p:blipFill rotWithShape="1">
          <a:blip r:embed="rId3">
            <a:alphaModFix/>
          </a:blip>
          <a:srcRect/>
          <a:stretch/>
        </p:blipFill>
        <p:spPr>
          <a:xfrm>
            <a:off x="7618412" y="990600"/>
            <a:ext cx="3953699" cy="4696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a:t>Points to remember</a:t>
            </a:r>
            <a:endParaRPr/>
          </a:p>
        </p:txBody>
      </p:sp>
      <p:sp>
        <p:nvSpPr>
          <p:cNvPr id="146" name="Google Shape;146;p5"/>
          <p:cNvSpPr txBox="1">
            <a:spLocks noGrp="1"/>
          </p:cNvSpPr>
          <p:nvPr>
            <p:ph type="body" idx="1"/>
          </p:nvPr>
        </p:nvSpPr>
        <p:spPr>
          <a:xfrm>
            <a:off x="1522643" y="2057400"/>
            <a:ext cx="9143538" cy="3697465"/>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ct val="80000"/>
              <a:buChar char="●"/>
            </a:pPr>
            <a:r>
              <a:rPr lang="en-US" dirty="0"/>
              <a:t>There are no duplicates values in the dataset.</a:t>
            </a:r>
          </a:p>
          <a:p>
            <a:pPr marL="274320" lvl="0" indent="-274320" algn="l" rtl="0">
              <a:lnSpc>
                <a:spcPct val="90000"/>
              </a:lnSpc>
              <a:spcBef>
                <a:spcPts val="0"/>
              </a:spcBef>
              <a:spcAft>
                <a:spcPts val="0"/>
              </a:spcAft>
              <a:buSzPct val="80000"/>
              <a:buChar char="●"/>
            </a:pPr>
            <a:endParaRPr lang="en-US" dirty="0"/>
          </a:p>
          <a:p>
            <a:pPr marL="274320" lvl="0" indent="-274320" algn="l" rtl="0">
              <a:lnSpc>
                <a:spcPct val="90000"/>
              </a:lnSpc>
              <a:spcBef>
                <a:spcPts val="0"/>
              </a:spcBef>
              <a:spcAft>
                <a:spcPts val="0"/>
              </a:spcAft>
              <a:buSzPct val="80000"/>
              <a:buChar char="●"/>
            </a:pPr>
            <a:r>
              <a:rPr lang="en-US" dirty="0"/>
              <a:t>There are 88 null values in transmission column.</a:t>
            </a:r>
          </a:p>
          <a:p>
            <a:pPr marL="274320" lvl="0" indent="-274320" algn="l" rtl="0">
              <a:lnSpc>
                <a:spcPct val="90000"/>
              </a:lnSpc>
              <a:spcBef>
                <a:spcPts val="0"/>
              </a:spcBef>
              <a:spcAft>
                <a:spcPts val="0"/>
              </a:spcAft>
              <a:buSzPct val="80000"/>
              <a:buChar char="●"/>
            </a:pPr>
            <a:endParaRPr lang="en-US" dirty="0"/>
          </a:p>
          <a:p>
            <a:pPr marL="274320" lvl="0" indent="-274320" algn="l" rtl="0">
              <a:lnSpc>
                <a:spcPct val="90000"/>
              </a:lnSpc>
              <a:spcBef>
                <a:spcPts val="0"/>
              </a:spcBef>
              <a:spcAft>
                <a:spcPts val="0"/>
              </a:spcAft>
              <a:buSzPct val="80000"/>
              <a:buChar char="●"/>
            </a:pPr>
            <a:r>
              <a:rPr lang="en-US" dirty="0"/>
              <a:t>Data take by selenium web scraping tool</a:t>
            </a:r>
          </a:p>
          <a:p>
            <a:pPr marL="274320" lvl="0" indent="-274320" algn="l" rtl="0">
              <a:lnSpc>
                <a:spcPct val="90000"/>
              </a:lnSpc>
              <a:spcBef>
                <a:spcPts val="0"/>
              </a:spcBef>
              <a:spcAft>
                <a:spcPts val="0"/>
              </a:spcAft>
              <a:buSzPct val="80000"/>
              <a:buChar char="●"/>
            </a:pPr>
            <a:endParaRPr lang="en-US" dirty="0"/>
          </a:p>
          <a:p>
            <a:pPr marL="274320" lvl="0" indent="-274320" algn="l" rtl="0">
              <a:lnSpc>
                <a:spcPct val="90000"/>
              </a:lnSpc>
              <a:spcBef>
                <a:spcPts val="0"/>
              </a:spcBef>
              <a:spcAft>
                <a:spcPts val="0"/>
              </a:spcAft>
              <a:buSzPct val="80000"/>
              <a:buChar char="●"/>
            </a:pPr>
            <a:r>
              <a:rPr lang="en-US" dirty="0"/>
              <a:t>Size of the dataset is 4041 rows and 10 columns with target</a:t>
            </a:r>
          </a:p>
          <a:p>
            <a:pPr marL="274320" lvl="0" indent="-274320" algn="l" rtl="0">
              <a:lnSpc>
                <a:spcPct val="90000"/>
              </a:lnSpc>
              <a:spcBef>
                <a:spcPts val="0"/>
              </a:spcBef>
              <a:spcAft>
                <a:spcPts val="0"/>
              </a:spcAft>
              <a:buSzPct val="80000"/>
              <a:buChar char="●"/>
            </a:pPr>
            <a:endParaRPr lang="en-US" dirty="0"/>
          </a:p>
          <a:p>
            <a:pPr marL="274320" lvl="0" indent="-274320" algn="l" rtl="0">
              <a:lnSpc>
                <a:spcPct val="90000"/>
              </a:lnSpc>
              <a:spcBef>
                <a:spcPts val="0"/>
              </a:spcBef>
              <a:spcAft>
                <a:spcPts val="0"/>
              </a:spcAft>
              <a:buSzPct val="80000"/>
              <a:buChar char="●"/>
            </a:pPr>
            <a:r>
              <a:rPr lang="en-US" dirty="0"/>
              <a:t>We have scrap car data like brands, model, fuel type, transmission type, manufacturing years, location, owners, driven km, price</a:t>
            </a:r>
          </a:p>
          <a:p>
            <a:pPr marL="274320" lvl="0" indent="-274320" algn="l" rtl="0">
              <a:lnSpc>
                <a:spcPct val="90000"/>
              </a:lnSpc>
              <a:spcBef>
                <a:spcPts val="0"/>
              </a:spcBef>
              <a:spcAft>
                <a:spcPts val="0"/>
              </a:spcAft>
              <a:buSzPct val="80000"/>
              <a:buChar char="●"/>
            </a:pPr>
            <a:endParaRPr lang="en-US" sz="1800" b="0" i="0" u="none" strike="noStrike" baseline="0" dirty="0">
              <a:solidFill>
                <a:srgbClr val="000000"/>
              </a:solidFill>
              <a:latin typeface="Arial" panose="020B0604020202020204" pitchFamily="34" charset="0"/>
            </a:endParaRPr>
          </a:p>
          <a:p>
            <a:pPr marL="274320" lvl="0" indent="-274320" algn="l" rtl="0">
              <a:lnSpc>
                <a:spcPct val="90000"/>
              </a:lnSpc>
              <a:spcBef>
                <a:spcPts val="0"/>
              </a:spcBef>
              <a:spcAft>
                <a:spcPts val="0"/>
              </a:spcAft>
              <a:buSzPct val="80000"/>
              <a:buChar char="●"/>
            </a:pPr>
            <a:r>
              <a:rPr lang="en-US" sz="1800" b="0" i="0" u="none" strike="noStrike" baseline="0" dirty="0">
                <a:solidFill>
                  <a:srgbClr val="000000"/>
                </a:solidFill>
                <a:latin typeface="Arial" panose="020B0604020202020204" pitchFamily="34" charset="0"/>
              </a:rPr>
              <a:t> </a:t>
            </a:r>
            <a:r>
              <a:rPr lang="en-US" dirty="0"/>
              <a:t>include all types of cars in your data for example- SUV, Sedans, Coupe, minivan, Hatchback</a:t>
            </a:r>
            <a:r>
              <a:rPr lang="en-US" sz="1800" b="0" i="0" u="none" strike="noStrike" baseline="0" dirty="0">
                <a:solidFill>
                  <a:srgbClr val="000000"/>
                </a:solidFill>
                <a:latin typeface="Arial" panose="020B0604020202020204" pitchFamily="34" charset="0"/>
              </a:rPr>
              <a:t>. </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Project Goals</a:t>
            </a:r>
            <a:endParaRPr dirty="0"/>
          </a:p>
        </p:txBody>
      </p:sp>
      <p:sp>
        <p:nvSpPr>
          <p:cNvPr id="153" name="Google Shape;153;p6"/>
          <p:cNvSpPr txBox="1">
            <a:spLocks noGrp="1"/>
          </p:cNvSpPr>
          <p:nvPr>
            <p:ph type="body" idx="1"/>
          </p:nvPr>
        </p:nvSpPr>
        <p:spPr>
          <a:xfrm>
            <a:off x="1522876" y="1905000"/>
            <a:ext cx="8914936" cy="4191000"/>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1920"/>
              <a:buChar char="●"/>
            </a:pPr>
            <a:r>
              <a:rPr lang="en-US" dirty="0"/>
              <a:t> Analytical Problem Framing</a:t>
            </a:r>
            <a:endParaRPr dirty="0"/>
          </a:p>
          <a:p>
            <a:pPr marL="548640" lvl="1" indent="-228600" algn="l" rtl="0">
              <a:lnSpc>
                <a:spcPct val="90000"/>
              </a:lnSpc>
              <a:spcBef>
                <a:spcPts val="1000"/>
              </a:spcBef>
              <a:spcAft>
                <a:spcPts val="0"/>
              </a:spcAft>
              <a:buSzPts val="2000"/>
              <a:buChar char="○"/>
            </a:pPr>
            <a:r>
              <a:rPr lang="en-US" dirty="0"/>
              <a:t>Exploratory Data Analysis (EDA)</a:t>
            </a:r>
            <a:endParaRPr dirty="0"/>
          </a:p>
          <a:p>
            <a:pPr marL="548640" lvl="1" indent="-228600" algn="l" rtl="0">
              <a:lnSpc>
                <a:spcPct val="90000"/>
              </a:lnSpc>
              <a:spcBef>
                <a:spcPts val="1000"/>
              </a:spcBef>
              <a:spcAft>
                <a:spcPts val="0"/>
              </a:spcAft>
              <a:buSzPts val="2000"/>
              <a:buChar char="○"/>
            </a:pPr>
            <a:r>
              <a:rPr lang="en-US" dirty="0"/>
              <a:t>Visualizations</a:t>
            </a:r>
            <a:endParaRPr dirty="0"/>
          </a:p>
          <a:p>
            <a:pPr marL="274320" lvl="0" indent="-274320" algn="l" rtl="0">
              <a:lnSpc>
                <a:spcPct val="90000"/>
              </a:lnSpc>
              <a:spcBef>
                <a:spcPts val="1800"/>
              </a:spcBef>
              <a:spcAft>
                <a:spcPts val="0"/>
              </a:spcAft>
              <a:buSzPts val="1920"/>
              <a:buChar char="●"/>
            </a:pPr>
            <a:r>
              <a:rPr lang="en-US" dirty="0"/>
              <a:t> Data Pre-Processing on train and test datasets</a:t>
            </a:r>
            <a:endParaRPr dirty="0"/>
          </a:p>
          <a:p>
            <a:pPr marL="274320" lvl="0" indent="-274320" algn="l" rtl="0">
              <a:lnSpc>
                <a:spcPct val="90000"/>
              </a:lnSpc>
              <a:spcBef>
                <a:spcPts val="1800"/>
              </a:spcBef>
              <a:spcAft>
                <a:spcPts val="0"/>
              </a:spcAft>
              <a:buSzPts val="1920"/>
              <a:buChar char="●"/>
            </a:pPr>
            <a:r>
              <a:rPr lang="en-US" dirty="0"/>
              <a:t> Model/s Development and Evaluation</a:t>
            </a:r>
            <a:endParaRPr dirty="0"/>
          </a:p>
          <a:p>
            <a:pPr marL="274320" lvl="0" indent="-274320" algn="l" rtl="0">
              <a:lnSpc>
                <a:spcPct val="90000"/>
              </a:lnSpc>
              <a:spcBef>
                <a:spcPts val="1800"/>
              </a:spcBef>
              <a:spcAft>
                <a:spcPts val="0"/>
              </a:spcAft>
              <a:buSzPts val="1920"/>
              <a:buChar char="●"/>
            </a:pPr>
            <a:r>
              <a:rPr lang="en-US" dirty="0"/>
              <a:t> Performing hyper parameter tuning, saving the best model and predicting the target</a:t>
            </a:r>
            <a:endParaRPr dirty="0"/>
          </a:p>
          <a:p>
            <a:pPr marL="274320" lvl="0" indent="-274320" algn="l" rtl="0">
              <a:lnSpc>
                <a:spcPct val="90000"/>
              </a:lnSpc>
              <a:spcBef>
                <a:spcPts val="1800"/>
              </a:spcBef>
              <a:spcAft>
                <a:spcPts val="0"/>
              </a:spcAft>
              <a:buSzPts val="1920"/>
              <a:buChar char="●"/>
            </a:pPr>
            <a:r>
              <a:rPr lang="en-US" dirty="0"/>
              <a:t> Conclusion and future work discussion</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905490" y="447870"/>
            <a:ext cx="9143700" cy="511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45D7E"/>
              </a:buClr>
              <a:buSzPct val="100000"/>
              <a:buFont typeface="Calibri"/>
              <a:buNone/>
            </a:pPr>
            <a:r>
              <a:rPr lang="en-US" dirty="0"/>
              <a:t>column Description</a:t>
            </a:r>
            <a:endParaRPr dirty="0"/>
          </a:p>
        </p:txBody>
      </p:sp>
      <p:sp>
        <p:nvSpPr>
          <p:cNvPr id="160" name="Google Shape;160;p8"/>
          <p:cNvSpPr txBox="1">
            <a:spLocks noGrp="1"/>
          </p:cNvSpPr>
          <p:nvPr>
            <p:ph type="body" idx="1"/>
          </p:nvPr>
        </p:nvSpPr>
        <p:spPr>
          <a:xfrm>
            <a:off x="753090" y="959370"/>
            <a:ext cx="11046300" cy="6040870"/>
          </a:xfrm>
          <a:prstGeom prst="rect">
            <a:avLst/>
          </a:prstGeom>
          <a:noFill/>
          <a:ln>
            <a:noFill/>
          </a:ln>
        </p:spPr>
        <p:txBody>
          <a:bodyPr spcFirstLastPara="1" wrap="square" lIns="91425" tIns="45700" rIns="91425" bIns="45700" anchor="t" anchorCtr="0">
            <a:noAutofit/>
          </a:bodyPr>
          <a:lstStyle/>
          <a:p>
            <a:pPr marL="342900" lvl="0" indent="-342900" algn="just" fontAlgn="base" latinLnBrk="1">
              <a:lnSpc>
                <a:spcPct val="107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Transmission:</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categorical feature with Automatic and Manual type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latinLnBrk="1">
              <a:lnSpc>
                <a:spcPct val="107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Variant: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categorical feature with different type of engine type values Like (LXI,VXI,VDI,ZDI,1.5L,2.0L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latinLnBrk="1">
              <a:lnSpc>
                <a:spcPct val="107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Km driven:</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int base column in that cars driven km show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latinLnBrk="1">
              <a:lnSpc>
                <a:spcPct val="107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Owner:</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categorical feature with value of 1st,2nd,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latinLnBrk="1">
              <a:lnSpc>
                <a:spcPct val="107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Fuel type:</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 this category of fuel type like petrol, diesel..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latinLnBrk="1">
              <a:lnSpc>
                <a:spcPct val="107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Price:</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Target column </a:t>
            </a:r>
            <a:r>
              <a:rPr lang="en-IN"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INT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latinLnBrk="1">
              <a:lnSpc>
                <a:spcPct val="107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City:</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list of different cities of India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latinLnBrk="1">
              <a:lnSpc>
                <a:spcPct val="107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Mfg. year:</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manufacturing year of cars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latinLnBrk="1">
              <a:lnSpc>
                <a:spcPct val="107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Company name:</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List of the cars brand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latinLnBrk="1">
              <a:lnSpc>
                <a:spcPct val="107000"/>
              </a:lnSpc>
              <a:spcAft>
                <a:spcPts val="80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Model name:</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list of different car models of the different company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74320" lvl="0" indent="-300355" algn="l" rtl="0">
              <a:lnSpc>
                <a:spcPct val="115000"/>
              </a:lnSpc>
              <a:spcBef>
                <a:spcPts val="0"/>
              </a:spcBef>
              <a:spcAft>
                <a:spcPts val="0"/>
              </a:spcAft>
              <a:buSzPts val="1850"/>
              <a:buFont typeface="Arial"/>
              <a:buChar char="●"/>
            </a:pPr>
            <a:endParaRPr sz="18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1"/>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Exploratory Data Analysis</a:t>
            </a:r>
            <a:endParaRPr dirty="0"/>
          </a:p>
        </p:txBody>
      </p:sp>
      <p:grpSp>
        <p:nvGrpSpPr>
          <p:cNvPr id="181" name="Google Shape;181;p11"/>
          <p:cNvGrpSpPr/>
          <p:nvPr/>
        </p:nvGrpSpPr>
        <p:grpSpPr>
          <a:xfrm>
            <a:off x="7237412" y="2015615"/>
            <a:ext cx="3867678" cy="3056467"/>
            <a:chOff x="228599" y="0"/>
            <a:chExt cx="4114800" cy="4114800"/>
          </a:xfrm>
        </p:grpSpPr>
        <p:sp>
          <p:nvSpPr>
            <p:cNvPr id="182"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a:t>
              </a:r>
              <a:r>
                <a:rPr lang="en-US" sz="1600" dirty="0">
                  <a:solidFill>
                    <a:schemeClr val="lt1"/>
                  </a:solidFill>
                  <a:latin typeface="Constantia"/>
                  <a:ea typeface="Constantia"/>
                  <a:cs typeface="Constantia"/>
                  <a:sym typeface="Constantia"/>
                </a:rPr>
                <a:t>4041</a:t>
              </a:r>
              <a:r>
                <a:rPr lang="en-US" sz="1600" b="0" i="0" u="none" strike="noStrike" cap="none" dirty="0">
                  <a:solidFill>
                    <a:schemeClr val="lt1"/>
                  </a:solidFill>
                  <a:latin typeface="Constantia"/>
                  <a:ea typeface="Constantia"/>
                  <a:cs typeface="Constantia"/>
                  <a:sym typeface="Constantia"/>
                </a:rPr>
                <a:t> rows and </a:t>
              </a:r>
              <a:r>
                <a:rPr lang="en-US" sz="1600" dirty="0">
                  <a:solidFill>
                    <a:schemeClr val="lt1"/>
                  </a:solidFill>
                  <a:latin typeface="Constantia"/>
                  <a:ea typeface="Constantia"/>
                  <a:cs typeface="Constantia"/>
                  <a:sym typeface="Constantia"/>
                </a:rPr>
                <a:t>10</a:t>
              </a:r>
              <a:r>
                <a:rPr lang="en-US" sz="1600" b="0" i="0" u="none" strike="noStrike" cap="none" dirty="0">
                  <a:solidFill>
                    <a:schemeClr val="lt1"/>
                  </a:solidFill>
                  <a:latin typeface="Constantia"/>
                  <a:ea typeface="Constantia"/>
                  <a:cs typeface="Constantia"/>
                  <a:sym typeface="Constantia"/>
                </a:rPr>
                <a:t> columns</a:t>
              </a:r>
              <a:endParaRPr dirty="0"/>
            </a:p>
          </p:txBody>
        </p:sp>
        <p:sp>
          <p:nvSpPr>
            <p:cNvPr id="185"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dirty="0">
                  <a:solidFill>
                    <a:schemeClr val="lt1"/>
                  </a:solidFill>
                  <a:latin typeface="Constantia"/>
                  <a:ea typeface="Constantia"/>
                  <a:cs typeface="Constantia"/>
                  <a:sym typeface="Constantia"/>
                </a:rPr>
                <a:t>88</a:t>
              </a:r>
              <a:r>
                <a:rPr lang="en-US" sz="1600" b="0" i="0" u="none" strike="noStrike" cap="none" dirty="0">
                  <a:solidFill>
                    <a:schemeClr val="lt1"/>
                  </a:solidFill>
                  <a:latin typeface="Constantia"/>
                  <a:ea typeface="Constantia"/>
                  <a:cs typeface="Constantia"/>
                  <a:sym typeface="Constantia"/>
                </a:rPr>
                <a:t> null values present</a:t>
              </a:r>
              <a:endParaRPr sz="1600" b="0" i="0" u="none" strike="noStrike" cap="none" dirty="0">
                <a:solidFill>
                  <a:schemeClr val="lt1"/>
                </a:solidFill>
                <a:latin typeface="Constantia"/>
                <a:ea typeface="Constantia"/>
                <a:cs typeface="Constantia"/>
                <a:sym typeface="Constantia"/>
              </a:endParaRPr>
            </a:p>
          </p:txBody>
        </p:sp>
        <p:sp>
          <p:nvSpPr>
            <p:cNvPr id="187"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89"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
        <p:nvSpPr>
          <p:cNvPr id="191" name="Google Shape;191;p11"/>
          <p:cNvSpPr txBox="1"/>
          <p:nvPr/>
        </p:nvSpPr>
        <p:spPr>
          <a:xfrm>
            <a:off x="540278" y="2201837"/>
            <a:ext cx="6324600" cy="3693278"/>
          </a:xfrm>
          <a:prstGeom prst="rect">
            <a:avLst/>
          </a:prstGeom>
          <a:noFill/>
          <a:ln w="9525" cap="flat" cmpd="sng">
            <a:solidFill>
              <a:srgbClr val="E9F0F5"/>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pitchFamily="34" charset="0"/>
              <a:buChar char="•"/>
            </a:pPr>
            <a:endParaRPr lang="en-US" sz="1800" b="0"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alibri"/>
                <a:ea typeface="Calibri"/>
                <a:cs typeface="Calibri"/>
                <a:sym typeface="Calibri"/>
              </a:rPr>
              <a:t>First scrap data from the cars24.com and make data frame than save as csv format file.</a:t>
            </a:r>
            <a:endParaRPr lang="en-US"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alibri"/>
                <a:ea typeface="Calibri"/>
                <a:cs typeface="Calibri"/>
                <a:sym typeface="Calibri"/>
              </a:rPr>
              <a:t>I have imported the necessary libraries and loaded the entire dataset in our </a:t>
            </a:r>
            <a:r>
              <a:rPr lang="en-US" sz="1800" b="0" i="0" u="none" strike="noStrike" cap="none" dirty="0" err="1">
                <a:solidFill>
                  <a:schemeClr val="dk1"/>
                </a:solidFill>
                <a:latin typeface="Calibri"/>
                <a:ea typeface="Calibri"/>
                <a:cs typeface="Calibri"/>
                <a:sym typeface="Calibri"/>
              </a:rPr>
              <a:t>Jupyter</a:t>
            </a:r>
            <a:r>
              <a:rPr lang="en-US" sz="1800" b="0" i="0" u="none" strike="noStrike" cap="none" dirty="0">
                <a:solidFill>
                  <a:schemeClr val="dk1"/>
                </a:solidFill>
                <a:latin typeface="Calibri"/>
                <a:ea typeface="Calibri"/>
                <a:cs typeface="Calibri"/>
                <a:sym typeface="Calibri"/>
              </a:rPr>
              <a:t> Notebook and renamed the project file from untitled.</a:t>
            </a:r>
            <a:endParaRPr dirty="0"/>
          </a:p>
          <a:p>
            <a:pPr marL="285750" marR="0" lvl="0" indent="-285750" algn="l" rtl="0">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alibri"/>
                <a:ea typeface="Calibri"/>
                <a:cs typeface="Calibri"/>
                <a:sym typeface="Calibri"/>
              </a:rPr>
              <a:t>Then I checked the shape of our dataset and found that we have a total of </a:t>
            </a:r>
            <a:r>
              <a:rPr lang="en-US" dirty="0">
                <a:solidFill>
                  <a:schemeClr val="dk1"/>
                </a:solidFill>
                <a:latin typeface="Calibri"/>
                <a:ea typeface="Calibri"/>
                <a:cs typeface="Calibri"/>
                <a:sym typeface="Calibri"/>
              </a:rPr>
              <a:t>4041</a:t>
            </a:r>
            <a:r>
              <a:rPr lang="en-US" sz="1800" b="0" i="0" u="none" strike="noStrike" cap="none" dirty="0">
                <a:solidFill>
                  <a:schemeClr val="dk1"/>
                </a:solidFill>
                <a:latin typeface="Calibri"/>
                <a:ea typeface="Calibri"/>
                <a:cs typeface="Calibri"/>
                <a:sym typeface="Calibri"/>
              </a:rPr>
              <a:t> rows and </a:t>
            </a:r>
            <a:r>
              <a:rPr lang="en-US" dirty="0">
                <a:solidFill>
                  <a:schemeClr val="dk1"/>
                </a:solidFill>
                <a:latin typeface="Calibri"/>
                <a:ea typeface="Calibri"/>
                <a:cs typeface="Calibri"/>
                <a:sym typeface="Calibri"/>
              </a:rPr>
              <a:t>10</a:t>
            </a:r>
            <a:r>
              <a:rPr lang="en-US" sz="1800" b="0" i="0" u="none" strike="noStrike" cap="none" dirty="0">
                <a:solidFill>
                  <a:schemeClr val="dk1"/>
                </a:solidFill>
                <a:latin typeface="Calibri"/>
                <a:ea typeface="Calibri"/>
                <a:cs typeface="Calibri"/>
                <a:sym typeface="Calibri"/>
              </a:rPr>
              <a:t> different columns.</a:t>
            </a:r>
            <a:endParaRPr dirty="0"/>
          </a:p>
          <a:p>
            <a:pPr marL="285750" marR="0" lvl="0" indent="-285750" algn="l" rtl="0">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alibri"/>
                <a:ea typeface="Calibri"/>
                <a:cs typeface="Calibri"/>
                <a:sym typeface="Calibri"/>
              </a:rPr>
              <a:t>We have 88 null values or missing values present in our dataset.</a:t>
            </a:r>
            <a:endParaRPr dirty="0"/>
          </a:p>
          <a:p>
            <a:pPr marL="285750" marR="0" lvl="0" indent="-285750" algn="l" rtl="0">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alibri"/>
                <a:ea typeface="Calibri"/>
                <a:cs typeface="Calibri"/>
                <a:sym typeface="Calibri"/>
              </a:rPr>
              <a:t>By checking the data types I came to know that our data set consists of columns have float, integer and object data type values.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a:spLocks noGrp="1"/>
          </p:cNvSpPr>
          <p:nvPr>
            <p:ph type="title"/>
          </p:nvPr>
        </p:nvSpPr>
        <p:spPr>
          <a:xfrm>
            <a:off x="9315134" y="0"/>
            <a:ext cx="3124200" cy="2057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45D7E"/>
              </a:buClr>
              <a:buSzPts val="3200"/>
              <a:buFont typeface="Calibri"/>
              <a:buNone/>
            </a:pPr>
            <a:r>
              <a:rPr lang="en-US" dirty="0"/>
              <a:t>Describe</a:t>
            </a:r>
            <a:endParaRPr dirty="0"/>
          </a:p>
        </p:txBody>
      </p:sp>
      <p:sp>
        <p:nvSpPr>
          <p:cNvPr id="198" name="Google Shape;198;p12"/>
          <p:cNvSpPr txBox="1">
            <a:spLocks noGrp="1"/>
          </p:cNvSpPr>
          <p:nvPr>
            <p:ph type="body" idx="1"/>
          </p:nvPr>
        </p:nvSpPr>
        <p:spPr>
          <a:xfrm>
            <a:off x="9064625" y="2327019"/>
            <a:ext cx="3124200" cy="179717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280"/>
              <a:buNone/>
            </a:pPr>
            <a:r>
              <a:rPr lang="en-US" dirty="0"/>
              <a:t>Here we see a statistical  representation of the all the numeric data columns.</a:t>
            </a:r>
          </a:p>
          <a:p>
            <a:pPr marL="0" lvl="0" indent="0" algn="l" rtl="0">
              <a:lnSpc>
                <a:spcPct val="90000"/>
              </a:lnSpc>
              <a:spcBef>
                <a:spcPts val="0"/>
              </a:spcBef>
              <a:spcAft>
                <a:spcPts val="0"/>
              </a:spcAft>
              <a:buSzPts val="1280"/>
              <a:buNone/>
            </a:pPr>
            <a:r>
              <a:rPr lang="en-US" dirty="0"/>
              <a:t>In that have skewness so treat them with different methods</a:t>
            </a:r>
            <a:endParaRPr dirty="0"/>
          </a:p>
        </p:txBody>
      </p:sp>
      <p:pic>
        <p:nvPicPr>
          <p:cNvPr id="7" name="Picture 6">
            <a:extLst>
              <a:ext uri="{FF2B5EF4-FFF2-40B4-BE49-F238E27FC236}">
                <a16:creationId xmlns:a16="http://schemas.microsoft.com/office/drawing/2014/main" id="{7138572D-536A-44CC-A09D-772C3F835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034"/>
            <a:ext cx="4558349" cy="3110571"/>
          </a:xfrm>
          <a:prstGeom prst="rect">
            <a:avLst/>
          </a:prstGeom>
        </p:spPr>
      </p:pic>
      <p:pic>
        <p:nvPicPr>
          <p:cNvPr id="9" name="Picture 8">
            <a:extLst>
              <a:ext uri="{FF2B5EF4-FFF2-40B4-BE49-F238E27FC236}">
                <a16:creationId xmlns:a16="http://schemas.microsoft.com/office/drawing/2014/main" id="{9FC166F8-3EFF-4215-B7BF-45CD3E12B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956" y="3220524"/>
            <a:ext cx="4962844" cy="35229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themeOverride>
</file>

<file path=ppt/theme/themeOverride2.xml><?xml version="1.0" encoding="utf-8"?>
<a:themeOverride xmlns:a="http://schemas.openxmlformats.org/drawingml/2006/main">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themeOverride>
</file>

<file path=docProps/app.xml><?xml version="1.0" encoding="utf-8"?>
<Properties xmlns="http://schemas.openxmlformats.org/officeDocument/2006/extended-properties" xmlns:vt="http://schemas.openxmlformats.org/officeDocument/2006/docPropsVTypes">
  <Template/>
  <TotalTime>110</TotalTime>
  <Words>1303</Words>
  <Application>Microsoft Office PowerPoint</Application>
  <PresentationFormat>Custom</PresentationFormat>
  <Paragraphs>108</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Tw Cen MT</vt:lpstr>
      <vt:lpstr>Arial</vt:lpstr>
      <vt:lpstr>Constantia</vt:lpstr>
      <vt:lpstr>Calibri</vt:lpstr>
      <vt:lpstr>Wingdings</vt:lpstr>
      <vt:lpstr>Droplet</vt:lpstr>
      <vt:lpstr>PowerPoint Presentation</vt:lpstr>
      <vt:lpstr>Introduction</vt:lpstr>
      <vt:lpstr>Introduction</vt:lpstr>
      <vt:lpstr>Exercise</vt:lpstr>
      <vt:lpstr>Points to remember</vt:lpstr>
      <vt:lpstr>Project Goals</vt:lpstr>
      <vt:lpstr>column Description</vt:lpstr>
      <vt:lpstr>Exploratory Data Analysis</vt:lpstr>
      <vt:lpstr>Describe</vt:lpstr>
      <vt:lpstr>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 parameter tuning result</vt:lpstr>
      <vt:lpstr>Regression and distribution plot of prediction</vt:lpstr>
      <vt:lpstr>Conclusion</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Loan Defaulter Project Presentation</dc:title>
  <dc:creator>Sweta Rai</dc:creator>
  <cp:lastModifiedBy>Ankit Dadarwala</cp:lastModifiedBy>
  <cp:revision>27</cp:revision>
  <dcterms:created xsi:type="dcterms:W3CDTF">2021-10-25T15:38:10Z</dcterms:created>
  <dcterms:modified xsi:type="dcterms:W3CDTF">2021-12-09T13:16:27Z</dcterms:modified>
</cp:coreProperties>
</file>